
<file path=[Content_Types].xml><?xml version="1.0" encoding="utf-8"?>
<Types xmlns="http://schemas.openxmlformats.org/package/2006/content-types">
  <Default Extension="docx" ContentType="application/vnd.openxmlformats-officedocument.wordprocessingml.documen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1659" r:id="rId2"/>
    <p:sldId id="1660" r:id="rId3"/>
    <p:sldId id="1610" r:id="rId4"/>
    <p:sldId id="1639" r:id="rId5"/>
    <p:sldId id="1637" r:id="rId6"/>
    <p:sldId id="1613" r:id="rId7"/>
    <p:sldId id="1662" r:id="rId8"/>
    <p:sldId id="1661" r:id="rId9"/>
    <p:sldId id="1657" r:id="rId10"/>
    <p:sldId id="1651" r:id="rId11"/>
    <p:sldId id="1627" r:id="rId12"/>
    <p:sldId id="1658" r:id="rId13"/>
    <p:sldId id="1641" r:id="rId14"/>
    <p:sldId id="1663" r:id="rId15"/>
    <p:sldId id="1664" r:id="rId16"/>
    <p:sldId id="1665" r:id="rId17"/>
    <p:sldId id="16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guide orient="horz" pos="2160"/>
        <p:guide pos="3840"/>
      </p:guideLst>
    </p:cSldViewPr>
  </p:slideViewPr>
  <p:notesTextViewPr>
    <p:cViewPr>
      <p:scale>
        <a:sx n="1" d="1"/>
        <a:sy n="1" d="1"/>
      </p:scale>
      <p:origin x="0" y="0"/>
    </p:cViewPr>
  </p:notesTextViewPr>
  <p:sorterViewPr>
    <p:cViewPr>
      <p:scale>
        <a:sx n="100" d="100"/>
        <a:sy n="100" d="100"/>
      </p:scale>
      <p:origin x="0" y="18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8A9E7-75F9-4EA4-B4D6-CBA106290A40}" type="datetimeFigureOut">
              <a:rPr lang="en-US" smtClean="0"/>
              <a:t>7/30/2020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3C62A-A4A9-4D78-957E-6B995A4A6E22}" type="slidenum">
              <a:rPr lang="en-US" smtClean="0"/>
              <a:t>‹#›</a:t>
            </a:fld>
            <a:endParaRPr lang="en-US"/>
          </a:p>
        </p:txBody>
      </p:sp>
    </p:spTree>
    <p:extLst>
      <p:ext uri="{BB962C8B-B14F-4D97-AF65-F5344CB8AC3E}">
        <p14:creationId xmlns:p14="http://schemas.microsoft.com/office/powerpoint/2010/main" val="60371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https://clinicaltrials.gov/ct2/show/results/NCT04106817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0F7CC-E99A-9B4E-A466-3BF0E5F47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67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0F7CC-E99A-9B4E-A466-3BF0E5F47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6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LM Phot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8E949-6B6D-D442-8A0F-8F3CB3DF89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349" y="6531"/>
            <a:ext cx="12238349" cy="6194243"/>
          </a:xfrm>
          <a:prstGeom prst="rect">
            <a:avLst/>
          </a:prstGeom>
        </p:spPr>
      </p:pic>
    </p:spTree>
    <p:extLst>
      <p:ext uri="{BB962C8B-B14F-4D97-AF65-F5344CB8AC3E}">
        <p14:creationId xmlns:p14="http://schemas.microsoft.com/office/powerpoint/2010/main" val="77377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Slide Number Placeholder 5">
            <a:extLst>
              <a:ext uri="{FF2B5EF4-FFF2-40B4-BE49-F238E27FC236}">
                <a16:creationId xmlns:a16="http://schemas.microsoft.com/office/drawing/2014/main" id="{02138666-DC84-FE4E-A028-2EC894128C50}"/>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49813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65C1B8D-8D1F-3F42-B941-0D573D4D78B2}"/>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1062582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2F7567B-1C9A-8A4E-A71E-66D12D824C3E}"/>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2188007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Pl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7" name="Content Placeholder 6"/>
          <p:cNvSpPr>
            <a:spLocks noGrp="1"/>
          </p:cNvSpPr>
          <p:nvPr>
            <p:ph sz="quarter" idx="10" hasCustomPrompt="1"/>
          </p:nvPr>
        </p:nvSpPr>
        <p:spPr>
          <a:xfrm>
            <a:off x="838200" y="1920875"/>
            <a:ext cx="10515600" cy="393065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61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19583D6A-E53B-F14D-8B7A-CA248A9878A3}"/>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213624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83EDAF1-1972-D24B-B8A3-C74F08591925}"/>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240749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Slide Number Placeholder 5">
            <a:extLst>
              <a:ext uri="{FF2B5EF4-FFF2-40B4-BE49-F238E27FC236}">
                <a16:creationId xmlns:a16="http://schemas.microsoft.com/office/drawing/2014/main" id="{BFF2F0F7-EB99-F445-A707-7B7268E4E68E}"/>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123785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6D642D3D-433E-B448-8C48-B97B145AAA40}"/>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386487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FA886CFF-7FD7-224D-8DAE-3DFE1FFD25ED}"/>
              </a:ext>
            </a:extLst>
          </p:cNvPr>
          <p:cNvSpPr>
            <a:spLocks noGrp="1"/>
          </p:cNvSpPr>
          <p:nvPr>
            <p:ph type="sldNum" sz="quarter" idx="10"/>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27574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5">
            <a:extLst>
              <a:ext uri="{FF2B5EF4-FFF2-40B4-BE49-F238E27FC236}">
                <a16:creationId xmlns:a16="http://schemas.microsoft.com/office/drawing/2014/main" id="{98C3D78B-F3B2-7746-9D4C-741F4A7B78E7}"/>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37099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0789EC8-85EC-A743-8B31-EE34215B00C4}"/>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327511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Slide Number Placeholder 5">
            <a:extLst>
              <a:ext uri="{FF2B5EF4-FFF2-40B4-BE49-F238E27FC236}">
                <a16:creationId xmlns:a16="http://schemas.microsoft.com/office/drawing/2014/main" id="{9B55A2F4-E6AF-EE40-A9F7-F203D211E964}"/>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7/30/2020</a:t>
            </a:fld>
            <a:endParaRPr lang="en-US" dirty="0"/>
          </a:p>
        </p:txBody>
      </p:sp>
    </p:spTree>
    <p:extLst>
      <p:ext uri="{BB962C8B-B14F-4D97-AF65-F5344CB8AC3E}">
        <p14:creationId xmlns:p14="http://schemas.microsoft.com/office/powerpoint/2010/main" val="32342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2959" y="6200188"/>
            <a:ext cx="12234959" cy="822960"/>
          </a:xfrm>
          <a:prstGeom prst="rect">
            <a:avLst/>
          </a:prstGeom>
          <a:solidFill>
            <a:srgbClr val="1B5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E9C89A5-AD68-AC47-B082-205148EC083C}"/>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220815" y="6182827"/>
            <a:ext cx="3665489" cy="709898"/>
          </a:xfrm>
          <a:prstGeom prst="rect">
            <a:avLst/>
          </a:prstGeom>
        </p:spPr>
      </p:pic>
    </p:spTree>
    <p:extLst>
      <p:ext uri="{BB962C8B-B14F-4D97-AF65-F5344CB8AC3E}">
        <p14:creationId xmlns:p14="http://schemas.microsoft.com/office/powerpoint/2010/main" val="659842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www.federalregister.gov/documents/2016/09/21/2016-22379/nih-policy-on-the-dissemination-of-nih-funded-clinical-trial-information" TargetMode="External"/><Relationship Id="rId2" Type="http://schemas.openxmlformats.org/officeDocument/2006/relationships/hyperlink" Target="https://grants.nih.gov/policy/inclusion/women-and-minorities/guidelines.ht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prsinfo.clinicaltrials.gov/results_definitions.html" TargetMode="Externa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9F5F8709-A07D-4B5E-9FF3-2911201AA927}"/>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2B36C46A-8735-4228-AA16-BDA8C8D87014}"/>
              </a:ext>
            </a:extLst>
          </p:cNvPr>
          <p:cNvSpPr txBox="1">
            <a:spLocks/>
          </p:cNvSpPr>
          <p:nvPr/>
        </p:nvSpPr>
        <p:spPr>
          <a:xfrm>
            <a:off x="1162633" y="778070"/>
            <a:ext cx="9712461" cy="14885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a:ea typeface="+mj-ea"/>
                <a:cs typeface="+mj-cs"/>
              </a:rPr>
              <a:t>Race and Ethnicity Reporting for Clinical Trials in ClinicalTrials.gov and Publications</a:t>
            </a:r>
          </a:p>
        </p:txBody>
      </p:sp>
      <p:sp>
        <p:nvSpPr>
          <p:cNvPr id="17" name="Subtitle 2">
            <a:extLst>
              <a:ext uri="{FF2B5EF4-FFF2-40B4-BE49-F238E27FC236}">
                <a16:creationId xmlns:a16="http://schemas.microsoft.com/office/drawing/2014/main" id="{1243C196-4F63-4290-99C6-00445DAF2369}"/>
              </a:ext>
            </a:extLst>
          </p:cNvPr>
          <p:cNvSpPr txBox="1">
            <a:spLocks/>
          </p:cNvSpPr>
          <p:nvPr/>
        </p:nvSpPr>
        <p:spPr>
          <a:xfrm>
            <a:off x="1524000" y="2709805"/>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mn-cs"/>
              </a:rPr>
              <a:t>Kevin M. Fain, JD, MPH, DrPH</a:t>
            </a:r>
            <a:r>
              <a:rPr kumimoji="0" lang="en-US" sz="2400" b="0" i="0" u="none" strike="noStrike" kern="1200" cap="none" spc="0" normalizeH="0" baseline="30000" noProof="0">
                <a:ln>
                  <a:noFill/>
                </a:ln>
                <a:solidFill>
                  <a:sysClr val="windowText" lastClr="000000"/>
                </a:solidFill>
                <a:effectLst/>
                <a:uLnTx/>
                <a:uFillTx/>
                <a:latin typeface="Calibri"/>
                <a:ea typeface="+mn-ea"/>
                <a:cs typeface="+mn-cs"/>
              </a:rPr>
              <a:t>1</a:t>
            </a:r>
            <a:endParaRPr kumimoji="0" lang="en-US" sz="24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mn-cs"/>
              </a:rPr>
              <a:t>Julianne Nelson, PhD, MPH</a:t>
            </a:r>
            <a:r>
              <a:rPr kumimoji="0" lang="en-US" sz="2400" b="0" i="0" u="none" strike="noStrike" kern="1200" cap="none" spc="0" normalizeH="0" baseline="30000" noProof="0">
                <a:ln>
                  <a:noFill/>
                </a:ln>
                <a:solidFill>
                  <a:sysClr val="windowText" lastClr="000000"/>
                </a:solidFill>
                <a:effectLst/>
                <a:uLnTx/>
                <a:uFillTx/>
                <a:latin typeface="Calibri"/>
                <a:ea typeface="+mn-ea"/>
                <a:cs typeface="+mn-cs"/>
              </a:rPr>
              <a:t>2</a:t>
            </a:r>
            <a:endParaRPr kumimoji="0" lang="en-US" sz="24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mn-cs"/>
              </a:rPr>
              <a:t>Tony Tse, PhD</a:t>
            </a:r>
            <a:r>
              <a:rPr kumimoji="0" lang="en-US" sz="2400" b="0" i="0" u="none" strike="noStrike" kern="1200" cap="none" spc="0" normalizeH="0" baseline="30000" noProof="0">
                <a:ln>
                  <a:noFill/>
                </a:ln>
                <a:solidFill>
                  <a:sysClr val="windowText" lastClr="000000"/>
                </a:solidFill>
                <a:effectLst/>
                <a:uLnTx/>
                <a:uFillTx/>
                <a:latin typeface="Calibri"/>
                <a:ea typeface="+mn-ea"/>
                <a:cs typeface="+mn-cs"/>
              </a:rPr>
              <a:t>1</a:t>
            </a:r>
            <a:endParaRPr kumimoji="0" lang="en-US" sz="24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mn-cs"/>
              </a:rPr>
              <a:t>Rebecca J. Williams, PharmD, MPH</a:t>
            </a:r>
            <a:r>
              <a:rPr kumimoji="0" lang="en-US" sz="2400" b="0" i="0" u="none" strike="noStrike" kern="1200" cap="none" spc="0" normalizeH="0" baseline="30000" noProof="0">
                <a:ln>
                  <a:noFill/>
                </a:ln>
                <a:solidFill>
                  <a:sysClr val="windowText" lastClr="000000"/>
                </a:solidFill>
                <a:effectLst/>
                <a:uLnTx/>
                <a:uFillTx/>
                <a:latin typeface="Calibri"/>
                <a:ea typeface="+mn-ea"/>
                <a:cs typeface="+mn-cs"/>
              </a:rPr>
              <a:t>1</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8" name="TextBox 17"/>
          <p:cNvSpPr txBox="1"/>
          <p:nvPr/>
        </p:nvSpPr>
        <p:spPr>
          <a:xfrm>
            <a:off x="1523999" y="4723224"/>
            <a:ext cx="9635068" cy="1292662"/>
          </a:xfrm>
          <a:prstGeom prst="rect">
            <a:avLst/>
          </a:prstGeom>
          <a:noFill/>
        </p:spPr>
        <p:txBody>
          <a:bodyPr wrap="square" rtlCol="0">
            <a:spAutoFit/>
          </a:bodyPr>
          <a:lstStyle/>
          <a:p>
            <a:pPr marL="514350" marR="0" lvl="0" indent="-514350" defTabSz="914400" eaLnBrk="1" fontAlgn="auto" latinLnBrk="0" hangingPunct="1">
              <a:lnSpc>
                <a:spcPct val="100000"/>
              </a:lnSpc>
              <a:spcBef>
                <a:spcPts val="0"/>
              </a:spcBef>
              <a:spcAft>
                <a:spcPts val="0"/>
              </a:spcAft>
              <a:buClrTx/>
              <a:buSzTx/>
              <a:buFontTx/>
              <a:buAutoNum type="arabicPlain"/>
              <a:tabLst/>
              <a:defRPr/>
            </a:pPr>
            <a:r>
              <a:rPr kumimoji="0" lang="en-US" sz="2600" b="0" i="0" u="none" strike="noStrike" kern="0" cap="none" spc="0" normalizeH="0" baseline="0" noProof="0" dirty="0">
                <a:ln>
                  <a:noFill/>
                </a:ln>
                <a:solidFill>
                  <a:srgbClr val="7F7F7F"/>
                </a:solidFill>
                <a:effectLst/>
                <a:uLnTx/>
                <a:uFillTx/>
              </a:rPr>
              <a:t>ClinicalTrials.gov, National Center for  Biotechnology Information, National Library of Medicine, National Institutes of Health</a:t>
            </a:r>
          </a:p>
          <a:p>
            <a:pPr marL="514350" marR="0" lvl="0" indent="-514350" defTabSz="914400" eaLnBrk="1" fontAlgn="auto" latinLnBrk="0" hangingPunct="1">
              <a:lnSpc>
                <a:spcPct val="100000"/>
              </a:lnSpc>
              <a:spcBef>
                <a:spcPts val="0"/>
              </a:spcBef>
              <a:spcAft>
                <a:spcPts val="0"/>
              </a:spcAft>
              <a:buClrTx/>
              <a:buSzTx/>
              <a:buFontTx/>
              <a:buAutoNum type="arabicPlain"/>
              <a:tabLst/>
              <a:defRPr/>
            </a:pPr>
            <a:r>
              <a:rPr kumimoji="0" lang="en-US" sz="2600" b="0" i="0" u="none" strike="noStrike" kern="0" cap="none" spc="0" normalizeH="0" baseline="0" noProof="0" dirty="0">
                <a:ln>
                  <a:noFill/>
                </a:ln>
                <a:solidFill>
                  <a:srgbClr val="7F7F7F"/>
                </a:solidFill>
                <a:effectLst/>
                <a:uLnTx/>
                <a:uFillTx/>
              </a:rPr>
              <a:t>ICF</a:t>
            </a:r>
          </a:p>
        </p:txBody>
      </p:sp>
      <p:pic>
        <p:nvPicPr>
          <p:cNvPr id="23" name="Sound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9282480"/>
      </p:ext>
    </p:extLst>
  </p:cSld>
  <p:clrMapOvr>
    <a:masterClrMapping/>
  </p:clrMapOvr>
  <mc:AlternateContent xmlns:mc="http://schemas.openxmlformats.org/markup-compatibility/2006" xmlns:p14="http://schemas.microsoft.com/office/powerpoint/2010/main">
    <mc:Choice Requires="p14">
      <p:transition spd="slow" p14:dur="2000" advTm="16497"/>
    </mc:Choice>
    <mc:Fallback xmlns="">
      <p:transition xmlns:p14="http://schemas.microsoft.com/office/powerpoint/2010/main" spd="slow" advTm="1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Findings: Availability of Race/Ethnicity Information in Publications</a:t>
            </a:r>
          </a:p>
        </p:txBody>
      </p:sp>
      <p:sp>
        <p:nvSpPr>
          <p:cNvPr id="8" name="Content Placeholder 7"/>
          <p:cNvSpPr>
            <a:spLocks noGrp="1"/>
          </p:cNvSpPr>
          <p:nvPr>
            <p:ph idx="1"/>
          </p:nvPr>
        </p:nvSpPr>
        <p:spPr/>
        <p:txBody>
          <a:bodyPr/>
          <a:lstStyle/>
          <a:p>
            <a:r>
              <a:rPr lang="en-US" dirty="0"/>
              <a:t>Subset Analyzed for Publications (n=354)</a:t>
            </a:r>
          </a:p>
          <a:p>
            <a:pPr lvl="1"/>
            <a:r>
              <a:rPr lang="en-US" dirty="0"/>
              <a:t>67% of ClinicalTrials.gov posted results did not have corresponding publications (n=237)</a:t>
            </a:r>
          </a:p>
          <a:p>
            <a:pPr lvl="1"/>
            <a:r>
              <a:rPr lang="en-US" dirty="0"/>
              <a:t>33% of ClinicalTrials.gov posted results were also published </a:t>
            </a:r>
            <a:r>
              <a:rPr lang="en-US" sz="2200" dirty="0"/>
              <a:t>(n=117)</a:t>
            </a:r>
          </a:p>
          <a:p>
            <a:pPr lvl="2"/>
            <a:r>
              <a:rPr lang="en-US" dirty="0"/>
              <a:t>38% of the publications did not report race/ethnicity information (n=44/117)</a:t>
            </a:r>
          </a:p>
          <a:p>
            <a:pPr lvl="2"/>
            <a:r>
              <a:rPr lang="en-US" dirty="0"/>
              <a:t>62% of the publications reported race/ethnicity information </a:t>
            </a:r>
            <a:r>
              <a:rPr lang="en-US" sz="1800" dirty="0"/>
              <a:t>(n= 73/117) </a:t>
            </a:r>
          </a:p>
          <a:p>
            <a:pPr marL="914400" lvl="2" indent="0">
              <a:buNone/>
            </a:pPr>
            <a:endParaRPr lang="en-US" sz="1800" dirty="0"/>
          </a:p>
          <a:p>
            <a:r>
              <a:rPr lang="en-US" sz="2600" dirty="0"/>
              <a:t>Only 21% of ClinicalTrials.gov posted results had corresponding publications that reported race/ethnicity information (n=73/354)</a:t>
            </a:r>
          </a:p>
          <a:p>
            <a:pPr marL="914400" lvl="2" indent="0">
              <a:buNone/>
            </a:pPr>
            <a:endParaRPr lang="en-US" sz="1800" dirty="0"/>
          </a:p>
          <a:p>
            <a:endParaRPr lang="en-US"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0635333"/>
      </p:ext>
    </p:extLst>
  </p:cSld>
  <p:clrMapOvr>
    <a:masterClrMapping/>
  </p:clrMapOvr>
  <mc:AlternateContent xmlns:mc="http://schemas.openxmlformats.org/markup-compatibility/2006" xmlns:p14="http://schemas.microsoft.com/office/powerpoint/2010/main">
    <mc:Choice Requires="p14">
      <p:transition spd="slow" p14:dur="2000" advTm="49211"/>
    </mc:Choice>
    <mc:Fallback xmlns="">
      <p:transition xmlns:p14="http://schemas.microsoft.com/office/powerpoint/2010/main" spd="slow" advTm="4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5484-527F-44A6-8525-9C31CF225FB5}"/>
              </a:ext>
            </a:extLst>
          </p:cNvPr>
          <p:cNvSpPr>
            <a:spLocks noGrp="1"/>
          </p:cNvSpPr>
          <p:nvPr>
            <p:ph type="title"/>
          </p:nvPr>
        </p:nvSpPr>
        <p:spPr/>
        <p:txBody>
          <a:bodyPr/>
          <a:lstStyle/>
          <a:p>
            <a:r>
              <a:rPr lang="en-US" dirty="0"/>
              <a:t>Findings: Race/Ethnicity Reporting Standards</a:t>
            </a:r>
          </a:p>
        </p:txBody>
      </p:sp>
      <p:sp>
        <p:nvSpPr>
          <p:cNvPr id="4" name="Text Placeholder 3">
            <a:extLst>
              <a:ext uri="{FF2B5EF4-FFF2-40B4-BE49-F238E27FC236}">
                <a16:creationId xmlns:a16="http://schemas.microsoft.com/office/drawing/2014/main" id="{39DB3D60-A367-498F-BF7A-C4B528CB1270}"/>
              </a:ext>
            </a:extLst>
          </p:cNvPr>
          <p:cNvSpPr>
            <a:spLocks noGrp="1"/>
          </p:cNvSpPr>
          <p:nvPr>
            <p:ph type="body" idx="1"/>
          </p:nvPr>
        </p:nvSpPr>
        <p:spPr>
          <a:xfrm>
            <a:off x="690703" y="1681163"/>
            <a:ext cx="5157787" cy="823912"/>
          </a:xfrm>
        </p:spPr>
        <p:txBody>
          <a:bodyPr/>
          <a:lstStyle/>
          <a:p>
            <a:r>
              <a:rPr lang="en-US" dirty="0"/>
              <a:t>Pre-requirement sample (n=3,540)</a:t>
            </a:r>
          </a:p>
        </p:txBody>
      </p:sp>
      <p:sp>
        <p:nvSpPr>
          <p:cNvPr id="3" name="Content Placeholder 2">
            <a:extLst>
              <a:ext uri="{FF2B5EF4-FFF2-40B4-BE49-F238E27FC236}">
                <a16:creationId xmlns:a16="http://schemas.microsoft.com/office/drawing/2014/main" id="{1E6DF96A-4E93-4B15-AB9A-76213DE7DF09}"/>
              </a:ext>
            </a:extLst>
          </p:cNvPr>
          <p:cNvSpPr>
            <a:spLocks noGrp="1"/>
          </p:cNvSpPr>
          <p:nvPr>
            <p:ph sz="half" idx="2"/>
          </p:nvPr>
        </p:nvSpPr>
        <p:spPr>
          <a:xfrm>
            <a:off x="690703" y="2505075"/>
            <a:ext cx="5332412" cy="3684588"/>
          </a:xfrm>
        </p:spPr>
        <p:txBody>
          <a:bodyPr>
            <a:normAutofit/>
          </a:bodyPr>
          <a:lstStyle/>
          <a:p>
            <a:r>
              <a:rPr lang="en-US" dirty="0"/>
              <a:t>42% of studies had race/ethnicity information reported </a:t>
            </a:r>
            <a:r>
              <a:rPr lang="en-US" sz="2200" dirty="0"/>
              <a:t>(n=1,488) </a:t>
            </a:r>
            <a:endParaRPr lang="en-US" sz="2600" dirty="0"/>
          </a:p>
          <a:p>
            <a:pPr lvl="1"/>
            <a:r>
              <a:rPr lang="en-US" sz="2000" dirty="0">
                <a:solidFill>
                  <a:schemeClr val="tx1">
                    <a:lumMod val="75000"/>
                    <a:lumOff val="25000"/>
                  </a:schemeClr>
                </a:solidFill>
              </a:rPr>
              <a:t>68% used standard categories (NIH/OMB)</a:t>
            </a:r>
          </a:p>
          <a:p>
            <a:pPr lvl="1"/>
            <a:r>
              <a:rPr lang="en-US" sz="2000" dirty="0">
                <a:solidFill>
                  <a:schemeClr val="tx1">
                    <a:lumMod val="75000"/>
                    <a:lumOff val="25000"/>
                  </a:schemeClr>
                </a:solidFill>
              </a:rPr>
              <a:t>27% used customized categories</a:t>
            </a:r>
          </a:p>
          <a:p>
            <a:pPr lvl="1"/>
            <a:r>
              <a:rPr lang="en-US" sz="2000" dirty="0">
                <a:solidFill>
                  <a:schemeClr val="tx1">
                    <a:lumMod val="75000"/>
                    <a:lumOff val="25000"/>
                  </a:schemeClr>
                </a:solidFill>
              </a:rPr>
              <a:t>4% used both standard (NIH/OMB) and customized categories</a:t>
            </a:r>
          </a:p>
        </p:txBody>
      </p:sp>
      <p:sp>
        <p:nvSpPr>
          <p:cNvPr id="6" name="Text Placeholder 5">
            <a:extLst>
              <a:ext uri="{FF2B5EF4-FFF2-40B4-BE49-F238E27FC236}">
                <a16:creationId xmlns:a16="http://schemas.microsoft.com/office/drawing/2014/main" id="{8DF1DFD4-19A7-4455-A5D2-28E72084E95E}"/>
              </a:ext>
            </a:extLst>
          </p:cNvPr>
          <p:cNvSpPr>
            <a:spLocks noGrp="1"/>
          </p:cNvSpPr>
          <p:nvPr>
            <p:ph type="body" sz="quarter" idx="3"/>
          </p:nvPr>
        </p:nvSpPr>
        <p:spPr>
          <a:xfrm>
            <a:off x="6271590" y="1681163"/>
            <a:ext cx="5183188" cy="823912"/>
          </a:xfrm>
        </p:spPr>
        <p:txBody>
          <a:bodyPr/>
          <a:lstStyle/>
          <a:p>
            <a:r>
              <a:rPr lang="en-US" dirty="0"/>
              <a:t>Post-requirement sample (n=3,542)</a:t>
            </a:r>
          </a:p>
        </p:txBody>
      </p:sp>
      <p:sp>
        <p:nvSpPr>
          <p:cNvPr id="8" name="Content Placeholder 7">
            <a:extLst>
              <a:ext uri="{FF2B5EF4-FFF2-40B4-BE49-F238E27FC236}">
                <a16:creationId xmlns:a16="http://schemas.microsoft.com/office/drawing/2014/main" id="{7A921C1B-458A-485C-8169-1ABBBA323986}"/>
              </a:ext>
            </a:extLst>
          </p:cNvPr>
          <p:cNvSpPr>
            <a:spLocks noGrp="1"/>
          </p:cNvSpPr>
          <p:nvPr>
            <p:ph sz="quarter" idx="4"/>
          </p:nvPr>
        </p:nvSpPr>
        <p:spPr>
          <a:xfrm>
            <a:off x="6271589" y="2505075"/>
            <a:ext cx="5335587" cy="3684588"/>
          </a:xfrm>
        </p:spPr>
        <p:txBody>
          <a:bodyPr>
            <a:normAutofit/>
          </a:bodyPr>
          <a:lstStyle/>
          <a:p>
            <a:r>
              <a:rPr lang="en-US" dirty="0"/>
              <a:t>91% of studies had race/ethnicity information reported </a:t>
            </a:r>
            <a:r>
              <a:rPr lang="en-US" sz="2200" dirty="0"/>
              <a:t>(n=3,239) </a:t>
            </a:r>
            <a:endParaRPr lang="en-US" dirty="0"/>
          </a:p>
          <a:p>
            <a:pPr lvl="1"/>
            <a:r>
              <a:rPr lang="en-US" sz="2000" dirty="0">
                <a:solidFill>
                  <a:schemeClr val="tx1">
                    <a:lumMod val="75000"/>
                    <a:lumOff val="25000"/>
                  </a:schemeClr>
                </a:solidFill>
              </a:rPr>
              <a:t>70% used standard categories (NIH/OMB)</a:t>
            </a:r>
          </a:p>
          <a:p>
            <a:pPr lvl="1"/>
            <a:r>
              <a:rPr lang="en-US" sz="2000" dirty="0">
                <a:solidFill>
                  <a:schemeClr val="tx1">
                    <a:lumMod val="75000"/>
                    <a:lumOff val="25000"/>
                  </a:schemeClr>
                </a:solidFill>
              </a:rPr>
              <a:t>23% used customized categories</a:t>
            </a:r>
          </a:p>
          <a:p>
            <a:pPr lvl="1"/>
            <a:r>
              <a:rPr lang="en-US" sz="2000" dirty="0">
                <a:solidFill>
                  <a:schemeClr val="tx1">
                    <a:lumMod val="75000"/>
                    <a:lumOff val="25000"/>
                  </a:schemeClr>
                </a:solidFill>
              </a:rPr>
              <a:t>7% used both standard (NIH/OMB) and customized categories</a:t>
            </a:r>
          </a:p>
        </p:txBody>
      </p:sp>
      <p:sp>
        <p:nvSpPr>
          <p:cNvPr id="5" name="TextBox 4">
            <a:extLst>
              <a:ext uri="{FF2B5EF4-FFF2-40B4-BE49-F238E27FC236}">
                <a16:creationId xmlns:a16="http://schemas.microsoft.com/office/drawing/2014/main" id="{CC7A67B4-D5CF-41BF-ACE3-CF45925E85A6}"/>
              </a:ext>
            </a:extLst>
          </p:cNvPr>
          <p:cNvSpPr txBox="1"/>
          <p:nvPr/>
        </p:nvSpPr>
        <p:spPr>
          <a:xfrm>
            <a:off x="5614517" y="6540968"/>
            <a:ext cx="649733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Background is frequency of use by size of 74 reported customized categories</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0078511"/>
      </p:ext>
    </p:extLst>
  </p:cSld>
  <p:clrMapOvr>
    <a:masterClrMapping/>
  </p:clrMapOvr>
  <mc:AlternateContent xmlns:mc="http://schemas.openxmlformats.org/markup-compatibility/2006" xmlns:p14="http://schemas.microsoft.com/office/powerpoint/2010/main">
    <mc:Choice Requires="p14">
      <p:transition spd="slow" p14:dur="2000" advTm="45502"/>
    </mc:Choice>
    <mc:Fallback xmlns="">
      <p:transition xmlns:p14="http://schemas.microsoft.com/office/powerpoint/2010/main" spd="slow" advTm="4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Conclusion</a:t>
            </a:r>
          </a:p>
        </p:txBody>
      </p:sp>
      <p:sp>
        <p:nvSpPr>
          <p:cNvPr id="8" name="Content Placeholder 7"/>
          <p:cNvSpPr>
            <a:spLocks noGrp="1"/>
          </p:cNvSpPr>
          <p:nvPr>
            <p:ph idx="1"/>
          </p:nvPr>
        </p:nvSpPr>
        <p:spPr>
          <a:xfrm>
            <a:off x="838199" y="1825625"/>
            <a:ext cx="10644405" cy="4351338"/>
          </a:xfrm>
        </p:spPr>
        <p:txBody>
          <a:bodyPr>
            <a:normAutofit fontScale="92500" lnSpcReduction="10000"/>
          </a:bodyPr>
          <a:lstStyle/>
          <a:p>
            <a:r>
              <a:rPr lang="en-US" dirty="0"/>
              <a:t>Disclosure of race/ethnicity increased; ClinicalTrials.gov complements publications</a:t>
            </a:r>
          </a:p>
          <a:p>
            <a:r>
              <a:rPr lang="en-US" dirty="0"/>
              <a:t>&lt;10% post-requirement studies indicated race/ethnicity </a:t>
            </a:r>
            <a:r>
              <a:rPr lang="en-US" b="1" dirty="0"/>
              <a:t>not collected</a:t>
            </a:r>
            <a:endParaRPr lang="en-US" dirty="0"/>
          </a:p>
          <a:p>
            <a:r>
              <a:rPr lang="en-US" dirty="0"/>
              <a:t>Standard NIH/OMB categories used frequently across both samples </a:t>
            </a:r>
          </a:p>
          <a:p>
            <a:pPr lvl="1"/>
            <a:r>
              <a:rPr lang="en-US" dirty="0"/>
              <a:t>Facilitates understanding and comparisons of race/ethnicity across trials and other resources </a:t>
            </a:r>
          </a:p>
          <a:p>
            <a:pPr lvl="1"/>
            <a:r>
              <a:rPr lang="en-US" dirty="0"/>
              <a:t>Use of customized categories makes such comparisons challenging</a:t>
            </a:r>
          </a:p>
          <a:p>
            <a:pPr lvl="1"/>
            <a:r>
              <a:rPr lang="en-US" dirty="0"/>
              <a:t>Use of “NIH/OMB classification” labels may not mean collection using NIH/OMB standard  </a:t>
            </a:r>
          </a:p>
          <a:p>
            <a:r>
              <a:rPr lang="en-US" dirty="0"/>
              <a:t>Limitation: Did not assess representation of racial and ethnic groups in trials</a:t>
            </a:r>
          </a:p>
          <a:p>
            <a:r>
              <a:rPr lang="en-US" dirty="0"/>
              <a:t>ClinicalTrials.gov supports research of race/ethnicity and social determinants of health</a:t>
            </a:r>
          </a:p>
          <a:p>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0228389"/>
      </p:ext>
    </p:extLst>
  </p:cSld>
  <p:clrMapOvr>
    <a:masterClrMapping/>
  </p:clrMapOvr>
  <mc:AlternateContent xmlns:mc="http://schemas.openxmlformats.org/markup-compatibility/2006" xmlns:p14="http://schemas.microsoft.com/office/powerpoint/2010/main">
    <mc:Choice Requires="p14">
      <p:transition spd="slow" p14:dur="2000" advTm="89070"/>
    </mc:Choice>
    <mc:Fallback xmlns="">
      <p:transition xmlns:p14="http://schemas.microsoft.com/office/powerpoint/2010/main" spd="slow" advTm="8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Content Placeholder 3"/>
          <p:cNvSpPr>
            <a:spLocks noGrp="1"/>
          </p:cNvSpPr>
          <p:nvPr>
            <p:ph sz="half" idx="2"/>
          </p:nvPr>
        </p:nvSpPr>
        <p:spPr>
          <a:xfrm>
            <a:off x="839788" y="1774184"/>
            <a:ext cx="10518046" cy="4352296"/>
          </a:xfrm>
        </p:spPr>
        <p:txBody>
          <a:bodyPr>
            <a:normAutofit fontScale="70000" lnSpcReduction="20000"/>
          </a:bodyPr>
          <a:lstStyle/>
          <a:p>
            <a:pPr marL="0" indent="0">
              <a:buNone/>
            </a:pPr>
            <a:r>
              <a:rPr lang="en-US" dirty="0"/>
              <a:t>[1] Hooper MW, </a:t>
            </a:r>
            <a:r>
              <a:rPr lang="en-US" dirty="0" err="1"/>
              <a:t>Nápoles</a:t>
            </a:r>
            <a:r>
              <a:rPr lang="en-US" dirty="0"/>
              <a:t> AM, &amp; Pérez-Stable EJ. COVID-19 and Racial/Ethnic Disparities. JAMA. May 11, 2020.</a:t>
            </a:r>
          </a:p>
          <a:p>
            <a:pPr marL="0" indent="0">
              <a:buNone/>
            </a:pPr>
            <a:r>
              <a:rPr lang="en-US" dirty="0"/>
              <a:t>[2] National Institutes of Health. NIH policy and guidelines on the inclusion of women and minorities as subjects in clinical research.  2017.  Available at </a:t>
            </a:r>
            <a:r>
              <a:rPr lang="en-US" dirty="0">
                <a:hlinkClick r:id="rId2"/>
              </a:rPr>
              <a:t>https://grants.nih.gov/policy/inclusion/women-and-minorities/guidelines.htm</a:t>
            </a:r>
            <a:r>
              <a:rPr lang="en-US" dirty="0"/>
              <a:t>  (accessed on November 15, 2019)</a:t>
            </a:r>
          </a:p>
          <a:p>
            <a:pPr marL="0" indent="0">
              <a:buNone/>
            </a:pPr>
            <a:r>
              <a:rPr lang="en-US" dirty="0"/>
              <a:t>[3] NIH Policy on the Dissemination of NIH-Funded Clinical Trial Information.  2017.  Available at  </a:t>
            </a:r>
            <a:r>
              <a:rPr lang="en-US" dirty="0">
                <a:hlinkClick r:id="rId3"/>
              </a:rPr>
              <a:t>https://www.federalregister.gov/documents/2016/09/21/2016-22379/nih-policy-on-the-dissemination-of-nih-funded-clinical-trial-information</a:t>
            </a:r>
            <a:r>
              <a:rPr lang="en-US" dirty="0"/>
              <a:t>  (accessed on November 15, 2019) </a:t>
            </a:r>
          </a:p>
          <a:p>
            <a:pPr marL="0" indent="0">
              <a:buNone/>
            </a:pPr>
            <a:r>
              <a:rPr lang="en-US" dirty="0"/>
              <a:t>[4] National Institutes of Health, Department of Health and Human Services. Clinical trials registration and results information submission: final rule. Fed </a:t>
            </a:r>
            <a:r>
              <a:rPr lang="en-US" dirty="0" err="1"/>
              <a:t>Regist</a:t>
            </a:r>
            <a:r>
              <a:rPr lang="en-US" dirty="0"/>
              <a:t> 2016; 81: 64981-5157.</a:t>
            </a:r>
          </a:p>
          <a:p>
            <a:pPr marL="0" indent="0">
              <a:buNone/>
            </a:pPr>
            <a:r>
              <a:rPr lang="en-US" dirty="0"/>
              <a:t>[5] </a:t>
            </a:r>
            <a:r>
              <a:rPr lang="en-US" dirty="0" err="1"/>
              <a:t>Zarin</a:t>
            </a:r>
            <a:r>
              <a:rPr lang="en-US" dirty="0"/>
              <a:t> DA, </a:t>
            </a:r>
            <a:r>
              <a:rPr lang="en-US" dirty="0" err="1"/>
              <a:t>Tse</a:t>
            </a:r>
            <a:r>
              <a:rPr lang="en-US" dirty="0"/>
              <a:t> T, Williams RJ, Carr S. Trial reporting in </a:t>
            </a:r>
            <a:r>
              <a:rPr lang="en-US" dirty="0" err="1"/>
              <a:t>ClinicalTrials.gov</a:t>
            </a:r>
            <a:r>
              <a:rPr lang="en-US" dirty="0"/>
              <a:t> - the final rule. N </a:t>
            </a:r>
            <a:r>
              <a:rPr lang="en-US" dirty="0" err="1"/>
              <a:t>Engl</a:t>
            </a:r>
            <a:r>
              <a:rPr lang="en-US" dirty="0"/>
              <a:t> J Med. 2016 Nov 17;375(20):1998-2004</a:t>
            </a:r>
          </a:p>
          <a:p>
            <a:pPr marL="0" indent="0">
              <a:buNone/>
            </a:pPr>
            <a:r>
              <a:rPr lang="en-US" dirty="0"/>
              <a:t>[6] Ross et al.  Publication of NIH funded trials registered in </a:t>
            </a:r>
            <a:r>
              <a:rPr lang="en-US" dirty="0" err="1"/>
              <a:t>ClinicalTrials.gov</a:t>
            </a:r>
            <a:r>
              <a:rPr lang="en-US" dirty="0"/>
              <a:t>: cross sectional analysis. BMJ.  2012; 344:d7292.</a:t>
            </a:r>
          </a:p>
          <a:p>
            <a:pPr marL="0" indent="0">
              <a:buNone/>
            </a:pPr>
            <a:endParaRPr lang="en-US" dirty="0"/>
          </a:p>
        </p:txBody>
      </p:sp>
    </p:spTree>
    <p:extLst>
      <p:ext uri="{BB962C8B-B14F-4D97-AF65-F5344CB8AC3E}">
        <p14:creationId xmlns:p14="http://schemas.microsoft.com/office/powerpoint/2010/main" val="3886638247"/>
      </p:ext>
    </p:extLst>
  </p:cSld>
  <p:clrMapOvr>
    <a:masterClrMapping/>
  </p:clrMapOvr>
  <mc:AlternateContent xmlns:mc="http://schemas.openxmlformats.org/markup-compatibility/2006" xmlns:p14="http://schemas.microsoft.com/office/powerpoint/2010/main">
    <mc:Choice Requires="p14">
      <p:transition spd="slow" p14:dur="2000" advTm="3989"/>
    </mc:Choice>
    <mc:Fallback xmlns="">
      <p:transition xmlns:p14="http://schemas.microsoft.com/office/powerpoint/2010/main" spd="slow" advTm="398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1902446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Sampling: “Post-Requirement” Sample</a:t>
            </a:r>
          </a:p>
        </p:txBody>
      </p:sp>
      <p:cxnSp>
        <p:nvCxnSpPr>
          <p:cNvPr id="7" name="Straight Arrow Connector 6"/>
          <p:cNvCxnSpPr/>
          <p:nvPr/>
        </p:nvCxnSpPr>
        <p:spPr>
          <a:xfrm>
            <a:off x="1680068" y="3638222"/>
            <a:ext cx="830769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99813" y="3439774"/>
            <a:ext cx="529153" cy="369332"/>
          </a:xfrm>
          <a:prstGeom prst="rect">
            <a:avLst/>
          </a:prstGeom>
          <a:noFill/>
        </p:spPr>
        <p:txBody>
          <a:bodyPr wrap="square" rtlCol="0">
            <a:spAutoFit/>
          </a:bodyPr>
          <a:lstStyle/>
          <a:p>
            <a:r>
              <a:rPr lang="en-US" dirty="0"/>
              <a:t>l</a:t>
            </a:r>
          </a:p>
        </p:txBody>
      </p:sp>
      <p:sp>
        <p:nvSpPr>
          <p:cNvPr id="9" name="TextBox 8"/>
          <p:cNvSpPr txBox="1"/>
          <p:nvPr/>
        </p:nvSpPr>
        <p:spPr>
          <a:xfrm>
            <a:off x="2883888" y="4233565"/>
            <a:ext cx="1256737" cy="923330"/>
          </a:xfrm>
          <a:prstGeom prst="rect">
            <a:avLst/>
          </a:prstGeom>
          <a:noFill/>
        </p:spPr>
        <p:txBody>
          <a:bodyPr wrap="square" rtlCol="0">
            <a:spAutoFit/>
          </a:bodyPr>
          <a:lstStyle/>
          <a:p>
            <a:r>
              <a:rPr lang="en-US" dirty="0"/>
              <a:t>Regulation Effective Date</a:t>
            </a:r>
          </a:p>
        </p:txBody>
      </p:sp>
      <p:sp>
        <p:nvSpPr>
          <p:cNvPr id="10" name="TextBox 9"/>
          <p:cNvSpPr txBox="1"/>
          <p:nvPr/>
        </p:nvSpPr>
        <p:spPr>
          <a:xfrm>
            <a:off x="2923568" y="3836669"/>
            <a:ext cx="1177365" cy="369332"/>
          </a:xfrm>
          <a:prstGeom prst="rect">
            <a:avLst/>
          </a:prstGeom>
          <a:noFill/>
        </p:spPr>
        <p:txBody>
          <a:bodyPr wrap="square" rtlCol="0">
            <a:spAutoFit/>
          </a:bodyPr>
          <a:lstStyle/>
          <a:p>
            <a:r>
              <a:rPr lang="en-US" dirty="0"/>
              <a:t>1/18/2017</a:t>
            </a:r>
          </a:p>
        </p:txBody>
      </p:sp>
      <p:sp>
        <p:nvSpPr>
          <p:cNvPr id="11" name="TextBox 10"/>
          <p:cNvSpPr txBox="1"/>
          <p:nvPr/>
        </p:nvSpPr>
        <p:spPr>
          <a:xfrm>
            <a:off x="5285212" y="3433414"/>
            <a:ext cx="529153" cy="369332"/>
          </a:xfrm>
          <a:prstGeom prst="rect">
            <a:avLst/>
          </a:prstGeom>
          <a:noFill/>
        </p:spPr>
        <p:txBody>
          <a:bodyPr wrap="square" rtlCol="0">
            <a:spAutoFit/>
          </a:bodyPr>
          <a:lstStyle/>
          <a:p>
            <a:r>
              <a:rPr lang="en-US" dirty="0"/>
              <a:t>l</a:t>
            </a:r>
          </a:p>
        </p:txBody>
      </p:sp>
      <p:sp>
        <p:nvSpPr>
          <p:cNvPr id="12" name="TextBox 11"/>
          <p:cNvSpPr txBox="1"/>
          <p:nvPr/>
        </p:nvSpPr>
        <p:spPr>
          <a:xfrm>
            <a:off x="4769287" y="4227205"/>
            <a:ext cx="1289515" cy="923330"/>
          </a:xfrm>
          <a:prstGeom prst="rect">
            <a:avLst/>
          </a:prstGeom>
          <a:noFill/>
        </p:spPr>
        <p:txBody>
          <a:bodyPr wrap="square" rtlCol="0">
            <a:spAutoFit/>
          </a:bodyPr>
          <a:lstStyle/>
          <a:p>
            <a:r>
              <a:rPr lang="en-US" dirty="0"/>
              <a:t>Regulation Compliance Date</a:t>
            </a:r>
          </a:p>
        </p:txBody>
      </p:sp>
      <p:sp>
        <p:nvSpPr>
          <p:cNvPr id="13" name="TextBox 12"/>
          <p:cNvSpPr txBox="1"/>
          <p:nvPr/>
        </p:nvSpPr>
        <p:spPr>
          <a:xfrm>
            <a:off x="4808967" y="3830309"/>
            <a:ext cx="1177365" cy="369332"/>
          </a:xfrm>
          <a:prstGeom prst="rect">
            <a:avLst/>
          </a:prstGeom>
          <a:noFill/>
        </p:spPr>
        <p:txBody>
          <a:bodyPr wrap="square" rtlCol="0">
            <a:spAutoFit/>
          </a:bodyPr>
          <a:lstStyle/>
          <a:p>
            <a:r>
              <a:rPr lang="en-US" dirty="0"/>
              <a:t>4/18/2017</a:t>
            </a:r>
          </a:p>
        </p:txBody>
      </p:sp>
      <p:cxnSp>
        <p:nvCxnSpPr>
          <p:cNvPr id="16" name="Straight Arrow Connector 15"/>
          <p:cNvCxnSpPr/>
          <p:nvPr/>
        </p:nvCxnSpPr>
        <p:spPr>
          <a:xfrm>
            <a:off x="3558559" y="1971241"/>
            <a:ext cx="6415971" cy="13230"/>
          </a:xfrm>
          <a:prstGeom prst="straightConnector1">
            <a:avLst/>
          </a:prstGeom>
          <a:ln>
            <a:solidFill>
              <a:srgbClr val="FF0000"/>
            </a:solidFill>
            <a:headEnd type="diamond"/>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545323" y="1944777"/>
            <a:ext cx="1772661" cy="369332"/>
          </a:xfrm>
          <a:prstGeom prst="rect">
            <a:avLst/>
          </a:prstGeom>
          <a:noFill/>
        </p:spPr>
        <p:txBody>
          <a:bodyPr wrap="square" rtlCol="0">
            <a:spAutoFit/>
          </a:bodyPr>
          <a:lstStyle/>
          <a:p>
            <a:r>
              <a:rPr lang="en-US" dirty="0"/>
              <a:t>PCD ≥ 1/18/2017</a:t>
            </a:r>
          </a:p>
        </p:txBody>
      </p:sp>
      <p:cxnSp>
        <p:nvCxnSpPr>
          <p:cNvPr id="18" name="Straight Arrow Connector 17"/>
          <p:cNvCxnSpPr/>
          <p:nvPr/>
        </p:nvCxnSpPr>
        <p:spPr>
          <a:xfrm>
            <a:off x="5397363" y="2593042"/>
            <a:ext cx="4590396" cy="26459"/>
          </a:xfrm>
          <a:prstGeom prst="straightConnector1">
            <a:avLst/>
          </a:prstGeom>
          <a:ln>
            <a:solidFill>
              <a:srgbClr val="FF0000"/>
            </a:solidFill>
            <a:headEnd type="diamond"/>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43950" y="2560227"/>
            <a:ext cx="3207699" cy="369332"/>
          </a:xfrm>
          <a:prstGeom prst="rect">
            <a:avLst/>
          </a:prstGeom>
          <a:noFill/>
        </p:spPr>
        <p:txBody>
          <a:bodyPr wrap="square" rtlCol="0">
            <a:spAutoFit/>
          </a:bodyPr>
          <a:lstStyle/>
          <a:p>
            <a:r>
              <a:rPr lang="en-US" dirty="0"/>
              <a:t>Results Submitted ≥ 4/18/2017</a:t>
            </a:r>
          </a:p>
        </p:txBody>
      </p:sp>
      <p:sp>
        <p:nvSpPr>
          <p:cNvPr id="33" name="TextBox 32"/>
          <p:cNvSpPr txBox="1"/>
          <p:nvPr/>
        </p:nvSpPr>
        <p:spPr>
          <a:xfrm>
            <a:off x="9419476" y="3797492"/>
            <a:ext cx="1177365" cy="369332"/>
          </a:xfrm>
          <a:prstGeom prst="rect">
            <a:avLst/>
          </a:prstGeom>
          <a:noFill/>
        </p:spPr>
        <p:txBody>
          <a:bodyPr wrap="square" rtlCol="0">
            <a:spAutoFit/>
          </a:bodyPr>
          <a:lstStyle/>
          <a:p>
            <a:r>
              <a:rPr lang="en-US" dirty="0"/>
              <a:t>12/2/2019</a:t>
            </a:r>
          </a:p>
        </p:txBody>
      </p:sp>
      <p:sp>
        <p:nvSpPr>
          <p:cNvPr id="34" name="TextBox 33"/>
          <p:cNvSpPr txBox="1"/>
          <p:nvPr/>
        </p:nvSpPr>
        <p:spPr>
          <a:xfrm>
            <a:off x="9300423" y="4260536"/>
            <a:ext cx="1441378" cy="646331"/>
          </a:xfrm>
          <a:prstGeom prst="rect">
            <a:avLst/>
          </a:prstGeom>
          <a:noFill/>
        </p:spPr>
        <p:txBody>
          <a:bodyPr wrap="square" rtlCol="0">
            <a:spAutoFit/>
          </a:bodyPr>
          <a:lstStyle/>
          <a:p>
            <a:r>
              <a:rPr lang="en-US" dirty="0"/>
              <a:t>Downloaded Records</a:t>
            </a:r>
          </a:p>
        </p:txBody>
      </p:sp>
      <p:cxnSp>
        <p:nvCxnSpPr>
          <p:cNvPr id="4" name="Straight Connector 3"/>
          <p:cNvCxnSpPr>
            <a:endCxn id="33" idx="0"/>
          </p:cNvCxnSpPr>
          <p:nvPr/>
        </p:nvCxnSpPr>
        <p:spPr>
          <a:xfrm>
            <a:off x="9974530" y="1759564"/>
            <a:ext cx="33629" cy="2037928"/>
          </a:xfrm>
          <a:prstGeom prst="line">
            <a:avLst/>
          </a:prstGeom>
          <a:ln w="25400">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16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Sampling: “Pre-Requirement” Sample</a:t>
            </a:r>
          </a:p>
        </p:txBody>
      </p:sp>
      <p:cxnSp>
        <p:nvCxnSpPr>
          <p:cNvPr id="7" name="Straight Arrow Connector 6"/>
          <p:cNvCxnSpPr/>
          <p:nvPr/>
        </p:nvCxnSpPr>
        <p:spPr>
          <a:xfrm>
            <a:off x="674669" y="3638196"/>
            <a:ext cx="9392464" cy="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32103" y="3439774"/>
            <a:ext cx="529153" cy="369332"/>
          </a:xfrm>
          <a:prstGeom prst="rect">
            <a:avLst/>
          </a:prstGeom>
          <a:noFill/>
        </p:spPr>
        <p:txBody>
          <a:bodyPr wrap="square" rtlCol="0">
            <a:spAutoFit/>
          </a:bodyPr>
          <a:lstStyle/>
          <a:p>
            <a:r>
              <a:rPr lang="en-US" dirty="0"/>
              <a:t>l</a:t>
            </a:r>
          </a:p>
        </p:txBody>
      </p:sp>
      <p:sp>
        <p:nvSpPr>
          <p:cNvPr id="9" name="TextBox 8"/>
          <p:cNvSpPr txBox="1"/>
          <p:nvPr/>
        </p:nvSpPr>
        <p:spPr>
          <a:xfrm>
            <a:off x="3016178" y="4233565"/>
            <a:ext cx="1256737" cy="923330"/>
          </a:xfrm>
          <a:prstGeom prst="rect">
            <a:avLst/>
          </a:prstGeom>
          <a:noFill/>
        </p:spPr>
        <p:txBody>
          <a:bodyPr wrap="square" rtlCol="0">
            <a:spAutoFit/>
          </a:bodyPr>
          <a:lstStyle/>
          <a:p>
            <a:r>
              <a:rPr lang="en-US" dirty="0"/>
              <a:t>Regulation Effective Date</a:t>
            </a:r>
          </a:p>
        </p:txBody>
      </p:sp>
      <p:sp>
        <p:nvSpPr>
          <p:cNvPr id="10" name="TextBox 9"/>
          <p:cNvSpPr txBox="1"/>
          <p:nvPr/>
        </p:nvSpPr>
        <p:spPr>
          <a:xfrm>
            <a:off x="3055858" y="3836669"/>
            <a:ext cx="1177365" cy="369332"/>
          </a:xfrm>
          <a:prstGeom prst="rect">
            <a:avLst/>
          </a:prstGeom>
          <a:noFill/>
        </p:spPr>
        <p:txBody>
          <a:bodyPr wrap="square" rtlCol="0">
            <a:spAutoFit/>
          </a:bodyPr>
          <a:lstStyle/>
          <a:p>
            <a:r>
              <a:rPr lang="en-US" dirty="0"/>
              <a:t>1/18/2017</a:t>
            </a:r>
          </a:p>
        </p:txBody>
      </p:sp>
      <p:sp>
        <p:nvSpPr>
          <p:cNvPr id="11" name="TextBox 10"/>
          <p:cNvSpPr txBox="1"/>
          <p:nvPr/>
        </p:nvSpPr>
        <p:spPr>
          <a:xfrm>
            <a:off x="5417502" y="3433414"/>
            <a:ext cx="529153" cy="369332"/>
          </a:xfrm>
          <a:prstGeom prst="rect">
            <a:avLst/>
          </a:prstGeom>
          <a:noFill/>
        </p:spPr>
        <p:txBody>
          <a:bodyPr wrap="square" rtlCol="0">
            <a:spAutoFit/>
          </a:bodyPr>
          <a:lstStyle/>
          <a:p>
            <a:r>
              <a:rPr lang="en-US" dirty="0"/>
              <a:t>l</a:t>
            </a:r>
          </a:p>
        </p:txBody>
      </p:sp>
      <p:sp>
        <p:nvSpPr>
          <p:cNvPr id="12" name="TextBox 11"/>
          <p:cNvSpPr txBox="1"/>
          <p:nvPr/>
        </p:nvSpPr>
        <p:spPr>
          <a:xfrm>
            <a:off x="4901577" y="4227205"/>
            <a:ext cx="1289515" cy="923330"/>
          </a:xfrm>
          <a:prstGeom prst="rect">
            <a:avLst/>
          </a:prstGeom>
          <a:noFill/>
        </p:spPr>
        <p:txBody>
          <a:bodyPr wrap="square" rtlCol="0">
            <a:spAutoFit/>
          </a:bodyPr>
          <a:lstStyle/>
          <a:p>
            <a:r>
              <a:rPr lang="en-US" dirty="0"/>
              <a:t>Regulation Compliance Date</a:t>
            </a:r>
          </a:p>
        </p:txBody>
      </p:sp>
      <p:sp>
        <p:nvSpPr>
          <p:cNvPr id="13" name="TextBox 12"/>
          <p:cNvSpPr txBox="1"/>
          <p:nvPr/>
        </p:nvSpPr>
        <p:spPr>
          <a:xfrm>
            <a:off x="4941257" y="3830309"/>
            <a:ext cx="1177365" cy="369332"/>
          </a:xfrm>
          <a:prstGeom prst="rect">
            <a:avLst/>
          </a:prstGeom>
          <a:noFill/>
        </p:spPr>
        <p:txBody>
          <a:bodyPr wrap="square" rtlCol="0">
            <a:spAutoFit/>
          </a:bodyPr>
          <a:lstStyle/>
          <a:p>
            <a:r>
              <a:rPr lang="en-US" dirty="0"/>
              <a:t>4/18/2017</a:t>
            </a:r>
          </a:p>
        </p:txBody>
      </p:sp>
      <p:sp>
        <p:nvSpPr>
          <p:cNvPr id="17" name="TextBox 16"/>
          <p:cNvSpPr txBox="1"/>
          <p:nvPr/>
        </p:nvSpPr>
        <p:spPr>
          <a:xfrm>
            <a:off x="1217019" y="1931547"/>
            <a:ext cx="1772661" cy="369332"/>
          </a:xfrm>
          <a:prstGeom prst="rect">
            <a:avLst/>
          </a:prstGeom>
          <a:noFill/>
        </p:spPr>
        <p:txBody>
          <a:bodyPr wrap="square" rtlCol="0">
            <a:spAutoFit/>
          </a:bodyPr>
          <a:lstStyle/>
          <a:p>
            <a:r>
              <a:rPr lang="en-US" dirty="0"/>
              <a:t>PCD &lt; 1/18/2017</a:t>
            </a:r>
          </a:p>
        </p:txBody>
      </p:sp>
      <p:sp>
        <p:nvSpPr>
          <p:cNvPr id="19" name="TextBox 18"/>
          <p:cNvSpPr txBox="1"/>
          <p:nvPr/>
        </p:nvSpPr>
        <p:spPr>
          <a:xfrm>
            <a:off x="2216074" y="2546997"/>
            <a:ext cx="3207699" cy="646331"/>
          </a:xfrm>
          <a:prstGeom prst="rect">
            <a:avLst/>
          </a:prstGeom>
          <a:noFill/>
        </p:spPr>
        <p:txBody>
          <a:bodyPr wrap="square" rtlCol="0">
            <a:spAutoFit/>
          </a:bodyPr>
          <a:lstStyle/>
          <a:p>
            <a:r>
              <a:rPr lang="en-US" dirty="0"/>
              <a:t>Results Submitted  </a:t>
            </a:r>
          </a:p>
          <a:p>
            <a:r>
              <a:rPr lang="en-US" dirty="0"/>
              <a:t>≥ 6/1/2016 and ≤ 4/17/2017</a:t>
            </a:r>
          </a:p>
        </p:txBody>
      </p:sp>
      <p:sp>
        <p:nvSpPr>
          <p:cNvPr id="33" name="TextBox 32"/>
          <p:cNvSpPr txBox="1"/>
          <p:nvPr/>
        </p:nvSpPr>
        <p:spPr>
          <a:xfrm>
            <a:off x="9498850" y="3797492"/>
            <a:ext cx="1177365" cy="369332"/>
          </a:xfrm>
          <a:prstGeom prst="rect">
            <a:avLst/>
          </a:prstGeom>
          <a:noFill/>
        </p:spPr>
        <p:txBody>
          <a:bodyPr wrap="square" rtlCol="0">
            <a:spAutoFit/>
          </a:bodyPr>
          <a:lstStyle/>
          <a:p>
            <a:r>
              <a:rPr lang="en-US" dirty="0"/>
              <a:t>12/2/2019</a:t>
            </a:r>
          </a:p>
        </p:txBody>
      </p:sp>
      <p:sp>
        <p:nvSpPr>
          <p:cNvPr id="34" name="TextBox 33"/>
          <p:cNvSpPr txBox="1"/>
          <p:nvPr/>
        </p:nvSpPr>
        <p:spPr>
          <a:xfrm>
            <a:off x="9379797" y="4260536"/>
            <a:ext cx="1441378" cy="646331"/>
          </a:xfrm>
          <a:prstGeom prst="rect">
            <a:avLst/>
          </a:prstGeom>
          <a:noFill/>
        </p:spPr>
        <p:txBody>
          <a:bodyPr wrap="square" rtlCol="0">
            <a:spAutoFit/>
          </a:bodyPr>
          <a:lstStyle/>
          <a:p>
            <a:r>
              <a:rPr lang="en-US" dirty="0"/>
              <a:t>Downloaded Records</a:t>
            </a:r>
          </a:p>
        </p:txBody>
      </p:sp>
      <p:cxnSp>
        <p:nvCxnSpPr>
          <p:cNvPr id="40" name="Straight Connector 39"/>
          <p:cNvCxnSpPr/>
          <p:nvPr/>
        </p:nvCxnSpPr>
        <p:spPr>
          <a:xfrm>
            <a:off x="2248908" y="2500433"/>
            <a:ext cx="3280744" cy="13230"/>
          </a:xfrm>
          <a:prstGeom prst="line">
            <a:avLst/>
          </a:prstGeom>
          <a:ln>
            <a:solidFill>
              <a:srgbClr val="0000FF"/>
            </a:solidFill>
            <a:headEnd type="diamond"/>
            <a:tailEnd type="diamon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083794" y="3433414"/>
            <a:ext cx="529153" cy="369332"/>
          </a:xfrm>
          <a:prstGeom prst="rect">
            <a:avLst/>
          </a:prstGeom>
          <a:noFill/>
        </p:spPr>
        <p:txBody>
          <a:bodyPr wrap="square" rtlCol="0">
            <a:spAutoFit/>
          </a:bodyPr>
          <a:lstStyle/>
          <a:p>
            <a:r>
              <a:rPr lang="en-US" dirty="0"/>
              <a:t>l</a:t>
            </a:r>
          </a:p>
        </p:txBody>
      </p:sp>
      <p:sp>
        <p:nvSpPr>
          <p:cNvPr id="43" name="TextBox 42"/>
          <p:cNvSpPr txBox="1"/>
          <p:nvPr/>
        </p:nvSpPr>
        <p:spPr>
          <a:xfrm>
            <a:off x="1607549" y="3830309"/>
            <a:ext cx="1177365" cy="369332"/>
          </a:xfrm>
          <a:prstGeom prst="rect">
            <a:avLst/>
          </a:prstGeom>
          <a:noFill/>
        </p:spPr>
        <p:txBody>
          <a:bodyPr wrap="square" rtlCol="0">
            <a:spAutoFit/>
          </a:bodyPr>
          <a:lstStyle/>
          <a:p>
            <a:r>
              <a:rPr lang="en-US" dirty="0"/>
              <a:t>6/1/2016</a:t>
            </a:r>
          </a:p>
        </p:txBody>
      </p:sp>
      <p:cxnSp>
        <p:nvCxnSpPr>
          <p:cNvPr id="45" name="Straight Connector 44"/>
          <p:cNvCxnSpPr/>
          <p:nvPr/>
        </p:nvCxnSpPr>
        <p:spPr>
          <a:xfrm>
            <a:off x="674669" y="1865402"/>
            <a:ext cx="2976492" cy="0"/>
          </a:xfrm>
          <a:prstGeom prst="line">
            <a:avLst/>
          </a:prstGeom>
          <a:ln>
            <a:solidFill>
              <a:srgbClr val="0000FF"/>
            </a:solidFill>
            <a:headEnd type="none"/>
            <a:tailEnd type="diamo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1824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774137529"/>
              </p:ext>
            </p:extLst>
          </p:nvPr>
        </p:nvGraphicFramePr>
        <p:xfrm>
          <a:off x="1911350" y="1016343"/>
          <a:ext cx="8369300" cy="5181600"/>
        </p:xfrm>
        <a:graphic>
          <a:graphicData uri="http://schemas.openxmlformats.org/presentationml/2006/ole">
            <mc:AlternateContent xmlns:mc="http://schemas.openxmlformats.org/markup-compatibility/2006">
              <mc:Choice xmlns:v="urn:schemas-microsoft-com:vml" Requires="v">
                <p:oleObj spid="_x0000_s1031" name="Document" r:id="rId3" imgW="8369300" imgH="5181600" progId="Word.Document.12">
                  <p:embed/>
                </p:oleObj>
              </mc:Choice>
              <mc:Fallback>
                <p:oleObj name="Document" r:id="rId3" imgW="8369300" imgH="5181600" progId="Word.Document.12">
                  <p:embed/>
                  <p:pic>
                    <p:nvPicPr>
                      <p:cNvPr id="0" name=""/>
                      <p:cNvPicPr/>
                      <p:nvPr/>
                    </p:nvPicPr>
                    <p:blipFill>
                      <a:blip r:embed="rId4"/>
                      <a:stretch>
                        <a:fillRect/>
                      </a:stretch>
                    </p:blipFill>
                    <p:spPr>
                      <a:xfrm>
                        <a:off x="1911350" y="1016343"/>
                        <a:ext cx="8369300" cy="5181600"/>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00D35484-527F-44A6-8525-9C31CF225FB5}"/>
              </a:ext>
            </a:extLst>
          </p:cNvPr>
          <p:cNvSpPr>
            <a:spLocks noGrp="1"/>
          </p:cNvSpPr>
          <p:nvPr>
            <p:ph type="title"/>
          </p:nvPr>
        </p:nvSpPr>
        <p:spPr>
          <a:xfrm>
            <a:off x="839788" y="-221993"/>
            <a:ext cx="10515600" cy="1325563"/>
          </a:xfrm>
        </p:spPr>
        <p:txBody>
          <a:bodyPr/>
          <a:lstStyle/>
          <a:p>
            <a:r>
              <a:rPr lang="en-US" dirty="0"/>
              <a:t>Findings: Race/Ethnicity Reporting Overall</a:t>
            </a:r>
            <a:endParaRPr lang="en-US" dirty="0">
              <a:solidFill>
                <a:srgbClr val="FF0000"/>
              </a:solidFill>
            </a:endParaRPr>
          </a:p>
        </p:txBody>
      </p:sp>
    </p:spTree>
    <p:extLst>
      <p:ext uri="{BB962C8B-B14F-4D97-AF65-F5344CB8AC3E}">
        <p14:creationId xmlns:p14="http://schemas.microsoft.com/office/powerpoint/2010/main" val="318739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9F5F8709-A07D-4B5E-9FF3-2911201AA927}"/>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6469719" y="1395303"/>
            <a:ext cx="5722281" cy="4887059"/>
          </a:xfrm>
          <a:prstGeom prst="rect">
            <a:avLst/>
          </a:prstGeom>
        </p:spPr>
        <p:txBody>
          <a:bodyPr>
            <a:noAutofit/>
          </a:bodyPr>
          <a:lstStyle/>
          <a:p>
            <a:pPr>
              <a:lnSpc>
                <a:spcPct val="100000"/>
              </a:lnSpc>
              <a:spcBef>
                <a:spcPts val="0"/>
              </a:spcBef>
            </a:pPr>
            <a:r>
              <a:rPr kumimoji="0" lang="en-US" sz="2400" b="0" i="0" u="none" strike="noStrike" kern="0" cap="none" spc="0" normalizeH="0" baseline="0" noProof="0" dirty="0">
                <a:ln>
                  <a:noFill/>
                </a:ln>
                <a:solidFill>
                  <a:sysClr val="windowText" lastClr="000000"/>
                </a:solidFill>
                <a:effectLst/>
                <a:uLnTx/>
                <a:uFillTx/>
              </a:rPr>
              <a:t>Dr. Fain worked on this research while employed with the National Library of Medicine, NIH.  He is currently employed with the Center for Drug Evaluation and Research, U.S. Food and Drug Administration (FDA).  </a:t>
            </a:r>
          </a:p>
          <a:p>
            <a:pPr>
              <a:lnSpc>
                <a:spcPct val="100000"/>
              </a:lnSpc>
              <a:spcBef>
                <a:spcPts val="0"/>
              </a:spcBef>
            </a:pPr>
            <a:r>
              <a:rPr kumimoji="0" lang="en-US" sz="2400" b="0" i="0" u="none" strike="noStrike" kern="0" cap="none" spc="0" normalizeH="0" baseline="0" noProof="0" dirty="0">
                <a:ln>
                  <a:noFill/>
                </a:ln>
                <a:solidFill>
                  <a:sysClr val="windowText" lastClr="000000"/>
                </a:solidFill>
                <a:effectLst/>
                <a:uLnTx/>
                <a:uFillTx/>
              </a:rPr>
              <a:t>The views expressed in this presentation are those of Dr. Fain and do not necessarily represent the views or policies of NIH or the Department of Health and Human Services (HHS), and should not be construed to represent FDA’s views or policies.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pic>
        <p:nvPicPr>
          <p:cNvPr id="7" name="Picture 6" descr="Screen Shot 2020-07-12 at 6.29.00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170" y="1577605"/>
            <a:ext cx="6103322" cy="3925724"/>
          </a:xfrm>
          <a:prstGeom prst="rect">
            <a:avLst/>
          </a:prstGeom>
        </p:spPr>
      </p:pic>
      <p:sp>
        <p:nvSpPr>
          <p:cNvPr id="8" name="Title 1"/>
          <p:cNvSpPr>
            <a:spLocks noGrp="1"/>
          </p:cNvSpPr>
          <p:nvPr>
            <p:ph type="title"/>
          </p:nvPr>
        </p:nvSpPr>
        <p:spPr>
          <a:xfrm>
            <a:off x="609600" y="56158"/>
            <a:ext cx="10972800" cy="1143000"/>
          </a:xfrm>
        </p:spPr>
        <p:txBody>
          <a:bodyPr/>
          <a:lstStyle/>
          <a:p>
            <a:pPr algn="ctr"/>
            <a:r>
              <a:rPr lang="en-US" dirty="0"/>
              <a:t>Disclaimer</a:t>
            </a:r>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91407681"/>
      </p:ext>
    </p:extLst>
  </p:cSld>
  <p:clrMapOvr>
    <a:masterClrMapping/>
  </p:clrMapOvr>
  <mc:AlternateContent xmlns:mc="http://schemas.openxmlformats.org/markup-compatibility/2006" xmlns:p14="http://schemas.microsoft.com/office/powerpoint/2010/main">
    <mc:Choice Requires="p14">
      <p:transition spd="slow" p14:dur="2000" advTm="19964"/>
    </mc:Choice>
    <mc:Fallback xmlns="">
      <p:transition xmlns:p14="http://schemas.microsoft.com/office/powerpoint/2010/mai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8C67-1DF3-4E2D-9FDA-733C88AE7EBC}"/>
              </a:ext>
            </a:extLst>
          </p:cNvPr>
          <p:cNvSpPr>
            <a:spLocks noGrp="1"/>
          </p:cNvSpPr>
          <p:nvPr>
            <p:ph type="title"/>
          </p:nvPr>
        </p:nvSpPr>
        <p:spPr/>
        <p:txBody>
          <a:bodyPr/>
          <a:lstStyle/>
          <a:p>
            <a:r>
              <a:rPr lang="en-US" dirty="0"/>
              <a:t>Background</a:t>
            </a:r>
          </a:p>
        </p:txBody>
      </p:sp>
      <p:sp>
        <p:nvSpPr>
          <p:cNvPr id="4" name="Slide Number Placeholder 2">
            <a:extLst>
              <a:ext uri="{FF2B5EF4-FFF2-40B4-BE49-F238E27FC236}">
                <a16:creationId xmlns:a16="http://schemas.microsoft.com/office/drawing/2014/main" id="{9F5F8709-A07D-4B5E-9FF3-2911201AA927}"/>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029CFE5-C3F9-4AFE-8D9E-1E58F31C6819}"/>
              </a:ext>
            </a:extLst>
          </p:cNvPr>
          <p:cNvSpPr>
            <a:spLocks noGrp="1"/>
          </p:cNvSpPr>
          <p:nvPr>
            <p:ph sz="half" idx="1"/>
          </p:nvPr>
        </p:nvSpPr>
        <p:spPr>
          <a:xfrm>
            <a:off x="726801" y="1562021"/>
            <a:ext cx="10795491" cy="4351338"/>
          </a:xfrm>
        </p:spPr>
        <p:txBody>
          <a:bodyPr>
            <a:normAutofit/>
          </a:bodyPr>
          <a:lstStyle/>
          <a:p>
            <a:r>
              <a:rPr lang="en-US" dirty="0"/>
              <a:t>Inclusion and reporting of minority clinical trial participants </a:t>
            </a:r>
            <a:r>
              <a:rPr lang="en-US" b="1" dirty="0"/>
              <a:t>critical </a:t>
            </a:r>
            <a:r>
              <a:rPr lang="en-US" dirty="0"/>
              <a:t>for understanding application of trial results to diverse populations </a:t>
            </a:r>
          </a:p>
          <a:p>
            <a:r>
              <a:rPr lang="en-US" dirty="0"/>
              <a:t>Recent studies suggest </a:t>
            </a:r>
            <a:r>
              <a:rPr lang="en-US" b="1" dirty="0"/>
              <a:t>gaps </a:t>
            </a:r>
            <a:r>
              <a:rPr lang="en-US" dirty="0"/>
              <a:t>in minority representation and reporting in clinical trials remain despite efforts to increase both</a:t>
            </a:r>
            <a:r>
              <a:rPr lang="en-US" baseline="30000" dirty="0"/>
              <a:t>1-2</a:t>
            </a:r>
            <a:r>
              <a:rPr lang="en-US" dirty="0"/>
              <a:t> </a:t>
            </a:r>
          </a:p>
          <a:p>
            <a:r>
              <a:rPr lang="en-US" dirty="0"/>
              <a:t>Federal regulations and NIH Policy</a:t>
            </a:r>
            <a:r>
              <a:rPr lang="en-US" dirty="0">
                <a:solidFill>
                  <a:srgbClr val="FF0000"/>
                </a:solidFill>
              </a:rPr>
              <a:t>*</a:t>
            </a:r>
            <a:r>
              <a:rPr lang="en-US" dirty="0"/>
              <a:t> </a:t>
            </a:r>
            <a:r>
              <a:rPr lang="en-US" b="1" dirty="0"/>
              <a:t>require </a:t>
            </a:r>
            <a:r>
              <a:rPr lang="en-US" dirty="0"/>
              <a:t>reporting of any collected aggregate participant race/ethnicity information with study results to ClinicalTrials.gov</a:t>
            </a:r>
            <a:r>
              <a:rPr lang="en-US" baseline="30000" dirty="0"/>
              <a:t>3-5</a:t>
            </a:r>
            <a:endParaRPr lang="en-US" dirty="0"/>
          </a:p>
          <a:p>
            <a:pPr lvl="1"/>
            <a:r>
              <a:rPr lang="en-US" dirty="0"/>
              <a:t>Effective beginning on January 18, 2017</a:t>
            </a:r>
          </a:p>
          <a:p>
            <a:pPr lvl="1"/>
            <a:r>
              <a:rPr lang="en-US" dirty="0"/>
              <a:t>Regulation’s compliance date on April 18, 2017</a:t>
            </a:r>
          </a:p>
        </p:txBody>
      </p:sp>
      <p:sp>
        <p:nvSpPr>
          <p:cNvPr id="7" name="Rectangle 6">
            <a:extLst>
              <a:ext uri="{FF2B5EF4-FFF2-40B4-BE49-F238E27FC236}">
                <a16:creationId xmlns:a16="http://schemas.microsoft.com/office/drawing/2014/main" id="{8718F26A-4027-4653-9CEF-A787DE8886AC}"/>
              </a:ext>
            </a:extLst>
          </p:cNvPr>
          <p:cNvSpPr/>
          <p:nvPr/>
        </p:nvSpPr>
        <p:spPr>
          <a:xfrm>
            <a:off x="50798" y="5697024"/>
            <a:ext cx="10329335" cy="400110"/>
          </a:xfrm>
          <a:prstGeom prst="rect">
            <a:avLst/>
          </a:prstGeom>
        </p:spPr>
        <p:txBody>
          <a:bodyPr wrap="square">
            <a:spAutoFit/>
          </a:bodyPr>
          <a:lstStyle/>
          <a:p>
            <a:r>
              <a:rPr lang="en-US" sz="2000" dirty="0">
                <a:solidFill>
                  <a:srgbClr val="FF0000"/>
                </a:solidFill>
              </a:rPr>
              <a:t>*</a:t>
            </a:r>
            <a:r>
              <a:rPr lang="en-US" sz="2000" dirty="0"/>
              <a:t>42 CFR Part 11</a:t>
            </a:r>
            <a:r>
              <a:rPr lang="en-US" sz="2000" dirty="0">
                <a:solidFill>
                  <a:srgbClr val="FF0000"/>
                </a:solidFill>
              </a:rPr>
              <a:t> </a:t>
            </a:r>
            <a:r>
              <a:rPr lang="en-US" sz="2000" dirty="0"/>
              <a:t>and NIH Policy on the Dissemination of NIH-Funded Clinical Trial Information </a:t>
            </a:r>
          </a:p>
        </p:txBody>
      </p:sp>
      <p:pic>
        <p:nvPicPr>
          <p:cNvPr id="37" name="Sound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3445034"/>
      </p:ext>
    </p:extLst>
  </p:cSld>
  <p:clrMapOvr>
    <a:masterClrMapping/>
  </p:clrMapOvr>
  <mc:AlternateContent xmlns:mc="http://schemas.openxmlformats.org/markup-compatibility/2006" xmlns:p14="http://schemas.microsoft.com/office/powerpoint/2010/main">
    <mc:Choice Requires="p14">
      <p:transition spd="slow" p14:dur="2000" advTm="80562"/>
    </mc:Choice>
    <mc:Fallback xmlns="">
      <p:transition xmlns:p14="http://schemas.microsoft.com/office/powerpoint/2010/main" spd="slow" advTm="8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8C67-1DF3-4E2D-9FDA-733C88AE7EBC}"/>
              </a:ext>
            </a:extLst>
          </p:cNvPr>
          <p:cNvSpPr>
            <a:spLocks noGrp="1"/>
          </p:cNvSpPr>
          <p:nvPr>
            <p:ph type="title"/>
          </p:nvPr>
        </p:nvSpPr>
        <p:spPr>
          <a:xfrm>
            <a:off x="838200" y="219595"/>
            <a:ext cx="10515600" cy="1325563"/>
          </a:xfrm>
        </p:spPr>
        <p:txBody>
          <a:bodyPr/>
          <a:lstStyle/>
          <a:p>
            <a:r>
              <a:rPr lang="en-US" dirty="0"/>
              <a:t>Background (continued)</a:t>
            </a:r>
          </a:p>
        </p:txBody>
      </p:sp>
      <p:pic>
        <p:nvPicPr>
          <p:cNvPr id="6" name="Content Placeholder 5">
            <a:extLst>
              <a:ext uri="{FF2B5EF4-FFF2-40B4-BE49-F238E27FC236}">
                <a16:creationId xmlns:a16="http://schemas.microsoft.com/office/drawing/2014/main" id="{54714982-5C1F-4908-A61B-5E12704B2EA4}"/>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474854" y="1479008"/>
            <a:ext cx="5181600" cy="1813559"/>
          </a:xfrm>
          <a:prstGeom prst="rect">
            <a:avLst/>
          </a:prstGeom>
        </p:spPr>
      </p:pic>
      <p:sp>
        <p:nvSpPr>
          <p:cNvPr id="4" name="Slide Number Placeholder 2">
            <a:extLst>
              <a:ext uri="{FF2B5EF4-FFF2-40B4-BE49-F238E27FC236}">
                <a16:creationId xmlns:a16="http://schemas.microsoft.com/office/drawing/2014/main" id="{9F5F8709-A07D-4B5E-9FF3-2911201AA927}"/>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2E3B63E-2498-44C4-812A-C78435EA9A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7754" y="4180675"/>
            <a:ext cx="4578700" cy="1456859"/>
          </a:xfrm>
          <a:prstGeom prst="rect">
            <a:avLst/>
          </a:prstGeom>
        </p:spPr>
      </p:pic>
      <p:pic>
        <p:nvPicPr>
          <p:cNvPr id="9" name="Picture 8">
            <a:extLst>
              <a:ext uri="{FF2B5EF4-FFF2-40B4-BE49-F238E27FC236}">
                <a16:creationId xmlns:a16="http://schemas.microsoft.com/office/drawing/2014/main" id="{6A79182D-6721-41A2-91BC-39D8883CCE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4539" y="3317391"/>
            <a:ext cx="4984174" cy="838459"/>
          </a:xfrm>
          <a:prstGeom prst="rect">
            <a:avLst/>
          </a:prstGeom>
        </p:spPr>
      </p:pic>
      <p:sp>
        <p:nvSpPr>
          <p:cNvPr id="10" name="Rectangle 9">
            <a:extLst>
              <a:ext uri="{FF2B5EF4-FFF2-40B4-BE49-F238E27FC236}">
                <a16:creationId xmlns:a16="http://schemas.microsoft.com/office/drawing/2014/main" id="{EE957825-0B75-4E2B-9C48-350E26FB4203}"/>
              </a:ext>
            </a:extLst>
          </p:cNvPr>
          <p:cNvSpPr/>
          <p:nvPr/>
        </p:nvSpPr>
        <p:spPr>
          <a:xfrm>
            <a:off x="6474854" y="1465778"/>
            <a:ext cx="5553859" cy="43513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349828" y="5821112"/>
            <a:ext cx="5842172" cy="646331"/>
          </a:xfrm>
          <a:prstGeom prst="rect">
            <a:avLst/>
          </a:prstGeom>
          <a:noFill/>
        </p:spPr>
        <p:txBody>
          <a:bodyPr wrap="square" rtlCol="0">
            <a:spAutoFit/>
          </a:bodyPr>
          <a:lstStyle/>
          <a:p>
            <a:r>
              <a:rPr lang="en-US" sz="1600" dirty="0"/>
              <a:t>Available at </a:t>
            </a:r>
            <a:r>
              <a:rPr lang="en-US" sz="1600" dirty="0">
                <a:hlinkClick r:id="rId7"/>
              </a:rPr>
              <a:t>https://prsinfo.clinicaltrials.gov/results_definitions.htm</a:t>
            </a:r>
            <a:r>
              <a:rPr lang="en-US" dirty="0">
                <a:hlinkClick r:id="rId7"/>
              </a:rPr>
              <a:t>l</a:t>
            </a:r>
            <a:endParaRPr lang="en-US" dirty="0"/>
          </a:p>
          <a:p>
            <a:r>
              <a:rPr lang="en-US" dirty="0"/>
              <a:t>  </a:t>
            </a:r>
          </a:p>
        </p:txBody>
      </p:sp>
      <p:sp>
        <p:nvSpPr>
          <p:cNvPr id="11" name="Content Placeholder 4"/>
          <p:cNvSpPr>
            <a:spLocks noGrp="1"/>
          </p:cNvSpPr>
          <p:nvPr>
            <p:ph sz="half" idx="1"/>
          </p:nvPr>
        </p:nvSpPr>
        <p:spPr>
          <a:xfrm>
            <a:off x="838200" y="1508105"/>
            <a:ext cx="5181600" cy="4351338"/>
          </a:xfrm>
        </p:spPr>
        <p:txBody>
          <a:bodyPr>
            <a:normAutofit fontScale="92500"/>
          </a:bodyPr>
          <a:lstStyle/>
          <a:p>
            <a:r>
              <a:rPr lang="en-US" dirty="0"/>
              <a:t>Race/ethnicity information for trials with primary completion date (PCD) on or after January 18, 2017 </a:t>
            </a:r>
          </a:p>
          <a:p>
            <a:pPr lvl="1"/>
            <a:r>
              <a:rPr lang="en-US" dirty="0"/>
              <a:t>“PCD” defined as date the final participant was examined or received intervention for final data collection for primary outcome</a:t>
            </a:r>
          </a:p>
          <a:p>
            <a:r>
              <a:rPr lang="en-US" dirty="0"/>
              <a:t>Beginning April 18, 2017</a:t>
            </a:r>
          </a:p>
          <a:p>
            <a:r>
              <a:rPr lang="en-US" dirty="0"/>
              <a:t>Options to report race/ethnicity</a:t>
            </a:r>
          </a:p>
          <a:p>
            <a:pPr lvl="1"/>
            <a:r>
              <a:rPr lang="en-US" dirty="0"/>
              <a:t>Standard NIH/OMB classifications </a:t>
            </a:r>
          </a:p>
          <a:p>
            <a:pPr lvl="1"/>
            <a:r>
              <a:rPr lang="en-US" dirty="0"/>
              <a:t>Sponsor-customized categories </a:t>
            </a:r>
          </a:p>
        </p:txBody>
      </p:sp>
      <p:pic>
        <p:nvPicPr>
          <p:cNvPr id="21" name="Sound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06553635"/>
      </p:ext>
    </p:extLst>
  </p:cSld>
  <p:clrMapOvr>
    <a:masterClrMapping/>
  </p:clrMapOvr>
  <mc:AlternateContent xmlns:mc="http://schemas.openxmlformats.org/markup-compatibility/2006" xmlns:p14="http://schemas.microsoft.com/office/powerpoint/2010/main">
    <mc:Choice Requires="p14">
      <p:transition spd="slow" p14:dur="2000" advTm="80832"/>
    </mc:Choice>
    <mc:Fallback xmlns="">
      <p:transition xmlns:p14="http://schemas.microsoft.com/office/powerpoint/2010/main" spd="slow" advTm="8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ED15-C7B3-4D58-BB83-F193033405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CE7555-E0D5-43D9-9B06-044E5A4F65F3}"/>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9F9F178E-E10D-41F5-9A7B-584AE52FCB2C}"/>
              </a:ext>
            </a:extLst>
          </p:cNvPr>
          <p:cNvPicPr>
            <a:picLocks noChangeAspect="1"/>
          </p:cNvPicPr>
          <p:nvPr/>
        </p:nvPicPr>
        <p:blipFill>
          <a:blip r:embed="rId4"/>
          <a:stretch>
            <a:fillRect/>
          </a:stretch>
        </p:blipFill>
        <p:spPr>
          <a:xfrm>
            <a:off x="508272" y="217817"/>
            <a:ext cx="11175456" cy="5905910"/>
          </a:xfrm>
          <a:prstGeom prst="rect">
            <a:avLst/>
          </a:prstGeom>
        </p:spPr>
      </p:pic>
      <p:sp>
        <p:nvSpPr>
          <p:cNvPr id="5" name="Slide Number Placeholder 2">
            <a:extLst>
              <a:ext uri="{FF2B5EF4-FFF2-40B4-BE49-F238E27FC236}">
                <a16:creationId xmlns:a16="http://schemas.microsoft.com/office/drawing/2014/main" id="{B4887C2F-E1FA-4520-9ED4-440A797DF09A}"/>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5490658"/>
      </p:ext>
    </p:extLst>
  </p:cSld>
  <p:clrMapOvr>
    <a:masterClrMapping/>
  </p:clrMapOvr>
  <mc:AlternateContent xmlns:mc="http://schemas.openxmlformats.org/markup-compatibility/2006" xmlns:p14="http://schemas.microsoft.com/office/powerpoint/2010/main">
    <mc:Choice Requires="p14">
      <p:transition spd="slow" p14:dur="2000" advTm="39287"/>
    </mc:Choice>
    <mc:Fallback xmlns="">
      <p:transition xmlns:p14="http://schemas.microsoft.com/office/powerpoint/2010/main" spd="slow" advTm="3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B4581E-3902-4537-98C9-8059433235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99" y="3364810"/>
            <a:ext cx="12121501" cy="2771369"/>
          </a:xfrm>
          <a:prstGeom prst="rect">
            <a:avLst/>
          </a:prstGeom>
        </p:spPr>
      </p:pic>
      <p:pic>
        <p:nvPicPr>
          <p:cNvPr id="3" name="Picture 2">
            <a:extLst>
              <a:ext uri="{FF2B5EF4-FFF2-40B4-BE49-F238E27FC236}">
                <a16:creationId xmlns:a16="http://schemas.microsoft.com/office/drawing/2014/main" id="{C9AB91C5-7818-490D-A734-BB9241CF0A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006675"/>
            <a:ext cx="12192000" cy="2226140"/>
          </a:xfrm>
          <a:prstGeom prst="rect">
            <a:avLst/>
          </a:prstGeom>
        </p:spPr>
      </p:pic>
      <p:sp>
        <p:nvSpPr>
          <p:cNvPr id="4" name="Slide Number Placeholder 2">
            <a:extLst>
              <a:ext uri="{FF2B5EF4-FFF2-40B4-BE49-F238E27FC236}">
                <a16:creationId xmlns:a16="http://schemas.microsoft.com/office/drawing/2014/main" id="{7B7269FD-C599-447B-B30A-BFF55C795838}"/>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622D254-2C7D-40CA-84D7-4E5BA354B374}"/>
              </a:ext>
            </a:extLst>
          </p:cNvPr>
          <p:cNvSpPr>
            <a:spLocks noGrp="1"/>
          </p:cNvSpPr>
          <p:nvPr>
            <p:ph type="title"/>
          </p:nvPr>
        </p:nvSpPr>
        <p:spPr>
          <a:xfrm>
            <a:off x="474945" y="-160968"/>
            <a:ext cx="10515600" cy="1325563"/>
          </a:xfrm>
        </p:spPr>
        <p:txBody>
          <a:bodyPr/>
          <a:lstStyle/>
          <a:p>
            <a:r>
              <a:rPr lang="en-US" dirty="0"/>
              <a:t>Example: Race/Ethnicity Customized </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2326033"/>
      </p:ext>
    </p:extLst>
  </p:cSld>
  <p:clrMapOvr>
    <a:masterClrMapping/>
  </p:clrMapOvr>
  <mc:AlternateContent xmlns:mc="http://schemas.openxmlformats.org/markup-compatibility/2006" xmlns:p14="http://schemas.microsoft.com/office/powerpoint/2010/main">
    <mc:Choice Requires="p14">
      <p:transition spd="slow" p14:dur="2000" advTm="38789"/>
    </mc:Choice>
    <mc:Fallback xmlns="">
      <p:transition xmlns:p14="http://schemas.microsoft.com/office/powerpoint/2010/main" spd="slow" advTm="3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811682" y="491066"/>
            <a:ext cx="3146983" cy="2263967"/>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Posted results with ≥1 US site on 12/2/19</a:t>
            </a:r>
          </a:p>
          <a:p>
            <a:pPr algn="ctr"/>
            <a:endParaRPr lang="en-US" b="1" dirty="0">
              <a:solidFill>
                <a:schemeClr val="tx1"/>
              </a:solidFill>
            </a:endParaRPr>
          </a:p>
        </p:txBody>
      </p:sp>
      <p:sp>
        <p:nvSpPr>
          <p:cNvPr id="7" name="Oval 6"/>
          <p:cNvSpPr/>
          <p:nvPr/>
        </p:nvSpPr>
        <p:spPr>
          <a:xfrm>
            <a:off x="2743201" y="3131418"/>
            <a:ext cx="3234266" cy="2253382"/>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PCD ≥ 1/18/17 &amp; Results First Submitted  ≥ 4/18/17 </a:t>
            </a:r>
          </a:p>
          <a:p>
            <a:pPr algn="ctr"/>
            <a:r>
              <a:rPr lang="en-US" b="1" dirty="0"/>
              <a:t>3,542 Records</a:t>
            </a:r>
          </a:p>
        </p:txBody>
      </p:sp>
      <p:cxnSp>
        <p:nvCxnSpPr>
          <p:cNvPr id="9" name="Straight Arrow Connector 8"/>
          <p:cNvCxnSpPr>
            <a:stCxn id="6" idx="3"/>
            <a:endCxn id="7" idx="0"/>
          </p:cNvCxnSpPr>
          <p:nvPr/>
        </p:nvCxnSpPr>
        <p:spPr>
          <a:xfrm flipH="1">
            <a:off x="4360334" y="2423483"/>
            <a:ext cx="912213" cy="70793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20800" y="2405490"/>
            <a:ext cx="3140847" cy="400110"/>
          </a:xfrm>
          <a:prstGeom prst="rect">
            <a:avLst/>
          </a:prstGeom>
          <a:noFill/>
        </p:spPr>
        <p:txBody>
          <a:bodyPr wrap="square" rtlCol="0">
            <a:spAutoFit/>
          </a:bodyPr>
          <a:lstStyle/>
          <a:p>
            <a:pPr algn="r"/>
            <a:r>
              <a:rPr lang="en-US" sz="2000" b="1" dirty="0"/>
              <a:t>Post</a:t>
            </a:r>
            <a:r>
              <a:rPr lang="en-US" sz="2000" dirty="0"/>
              <a:t>-requirement Sample</a:t>
            </a:r>
          </a:p>
        </p:txBody>
      </p:sp>
      <p:sp>
        <p:nvSpPr>
          <p:cNvPr id="21" name="Oval 20"/>
          <p:cNvSpPr/>
          <p:nvPr/>
        </p:nvSpPr>
        <p:spPr>
          <a:xfrm>
            <a:off x="6661863" y="3178854"/>
            <a:ext cx="3091737" cy="220594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PCD &lt; 1/18/17 &amp; Results First Submitted 1/1/16 to 4/17/17</a:t>
            </a:r>
          </a:p>
          <a:p>
            <a:pPr algn="ctr"/>
            <a:r>
              <a:rPr lang="en-US" dirty="0"/>
              <a:t> </a:t>
            </a:r>
            <a:r>
              <a:rPr lang="en-US" b="1" dirty="0"/>
              <a:t>3,540 Records</a:t>
            </a:r>
          </a:p>
        </p:txBody>
      </p:sp>
      <p:cxnSp>
        <p:nvCxnSpPr>
          <p:cNvPr id="26" name="Straight Arrow Connector 25"/>
          <p:cNvCxnSpPr>
            <a:stCxn id="6" idx="5"/>
            <a:endCxn id="21" idx="0"/>
          </p:cNvCxnSpPr>
          <p:nvPr/>
        </p:nvCxnSpPr>
        <p:spPr>
          <a:xfrm>
            <a:off x="7497800" y="2423483"/>
            <a:ext cx="709932" cy="7553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Title 1">
            <a:extLst>
              <a:ext uri="{FF2B5EF4-FFF2-40B4-BE49-F238E27FC236}">
                <a16:creationId xmlns:a16="http://schemas.microsoft.com/office/drawing/2014/main" id="{00D35484-527F-44A6-8525-9C31CF225FB5}"/>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US" dirty="0"/>
              <a:t>Methods</a:t>
            </a:r>
            <a:endParaRPr lang="en-US" dirty="0">
              <a:solidFill>
                <a:srgbClr val="FF0000"/>
              </a:solidFill>
            </a:endParaRPr>
          </a:p>
        </p:txBody>
      </p:sp>
      <p:sp>
        <p:nvSpPr>
          <p:cNvPr id="14" name="TextBox 13">
            <a:extLst>
              <a:ext uri="{FF2B5EF4-FFF2-40B4-BE49-F238E27FC236}">
                <a16:creationId xmlns:a16="http://schemas.microsoft.com/office/drawing/2014/main" id="{A341F755-75FE-4AE3-8D90-0874B9186411}"/>
              </a:ext>
            </a:extLst>
          </p:cNvPr>
          <p:cNvSpPr txBox="1"/>
          <p:nvPr/>
        </p:nvSpPr>
        <p:spPr>
          <a:xfrm>
            <a:off x="8214112" y="2407476"/>
            <a:ext cx="2923325" cy="400110"/>
          </a:xfrm>
          <a:prstGeom prst="rect">
            <a:avLst/>
          </a:prstGeom>
          <a:noFill/>
        </p:spPr>
        <p:txBody>
          <a:bodyPr wrap="square" rtlCol="0">
            <a:spAutoFit/>
          </a:bodyPr>
          <a:lstStyle/>
          <a:p>
            <a:r>
              <a:rPr lang="en-US" sz="2000" b="1" dirty="0"/>
              <a:t>Pre</a:t>
            </a:r>
            <a:r>
              <a:rPr lang="en-US" sz="2000" dirty="0"/>
              <a:t>-requirement Sample</a:t>
            </a:r>
          </a:p>
        </p:txBody>
      </p:sp>
      <p:sp>
        <p:nvSpPr>
          <p:cNvPr id="17" name="TextBox 16">
            <a:extLst>
              <a:ext uri="{FF2B5EF4-FFF2-40B4-BE49-F238E27FC236}">
                <a16:creationId xmlns:a16="http://schemas.microsoft.com/office/drawing/2014/main" id="{A73CE333-9A3A-4E86-92BD-678549A1A691}"/>
              </a:ext>
            </a:extLst>
          </p:cNvPr>
          <p:cNvSpPr txBox="1"/>
          <p:nvPr/>
        </p:nvSpPr>
        <p:spPr>
          <a:xfrm>
            <a:off x="33875" y="3514129"/>
            <a:ext cx="2802951" cy="1559401"/>
          </a:xfrm>
          <a:prstGeom prst="rect">
            <a:avLst/>
          </a:prstGeom>
          <a:noFill/>
        </p:spPr>
        <p:txBody>
          <a:bodyPr wrap="square" rtlCol="0">
            <a:spAutoFit/>
          </a:bodyPr>
          <a:lstStyle/>
          <a:p>
            <a:pPr algn="ctr">
              <a:lnSpc>
                <a:spcPct val="120000"/>
              </a:lnSpc>
            </a:pPr>
            <a:r>
              <a:rPr lang="en-US" sz="2000" dirty="0"/>
              <a:t>Assessed reporting of race/ethnicity information in baseline characteristics</a:t>
            </a:r>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9740809"/>
      </p:ext>
    </p:extLst>
  </p:cSld>
  <p:clrMapOvr>
    <a:masterClrMapping/>
  </p:clrMapOvr>
  <mc:AlternateContent xmlns:mc="http://schemas.openxmlformats.org/markup-compatibility/2006" xmlns:p14="http://schemas.microsoft.com/office/powerpoint/2010/main">
    <mc:Choice Requires="p14">
      <p:transition spd="slow" p14:dur="2000" advTm="47556"/>
    </mc:Choice>
    <mc:Fallback xmlns="">
      <p:transition xmlns:p14="http://schemas.microsoft.com/office/powerpoint/2010/main" spd="slow" advTm="4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856986" y="1228126"/>
            <a:ext cx="2372206" cy="142581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“Post-Requirement” Sample </a:t>
            </a:r>
          </a:p>
          <a:p>
            <a:pPr algn="ctr"/>
            <a:r>
              <a:rPr lang="en-US" dirty="0"/>
              <a:t>3542 Records</a:t>
            </a:r>
          </a:p>
        </p:txBody>
      </p:sp>
      <p:sp>
        <p:nvSpPr>
          <p:cNvPr id="7" name="Oval 6"/>
          <p:cNvSpPr/>
          <p:nvPr/>
        </p:nvSpPr>
        <p:spPr>
          <a:xfrm>
            <a:off x="6446662" y="3047258"/>
            <a:ext cx="2291691" cy="1270056"/>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741 Records</a:t>
            </a:r>
          </a:p>
        </p:txBody>
      </p:sp>
      <p:cxnSp>
        <p:nvCxnSpPr>
          <p:cNvPr id="9" name="Straight Arrow Connector 8"/>
          <p:cNvCxnSpPr>
            <a:stCxn id="6" idx="5"/>
            <a:endCxn id="7" idx="0"/>
          </p:cNvCxnSpPr>
          <p:nvPr/>
        </p:nvCxnSpPr>
        <p:spPr>
          <a:xfrm>
            <a:off x="6881790" y="2445135"/>
            <a:ext cx="710718" cy="6021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443312" y="4805200"/>
            <a:ext cx="2291691" cy="1270056"/>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“Customized Reporting” Sample </a:t>
            </a:r>
          </a:p>
          <a:p>
            <a:pPr algn="ctr"/>
            <a:r>
              <a:rPr lang="en-US" dirty="0"/>
              <a:t>74 Records</a:t>
            </a:r>
          </a:p>
        </p:txBody>
      </p:sp>
      <p:sp>
        <p:nvSpPr>
          <p:cNvPr id="16" name="TextBox 15"/>
          <p:cNvSpPr txBox="1"/>
          <p:nvPr/>
        </p:nvSpPr>
        <p:spPr>
          <a:xfrm>
            <a:off x="7655513" y="2338262"/>
            <a:ext cx="2923325" cy="646331"/>
          </a:xfrm>
          <a:prstGeom prst="rect">
            <a:avLst/>
          </a:prstGeom>
          <a:noFill/>
        </p:spPr>
        <p:txBody>
          <a:bodyPr wrap="square" rtlCol="0">
            <a:spAutoFit/>
          </a:bodyPr>
          <a:lstStyle/>
          <a:p>
            <a:r>
              <a:rPr lang="en-US" dirty="0"/>
              <a:t>Trials with “Customized Reporting” of Race/Ethnicity</a:t>
            </a:r>
          </a:p>
        </p:txBody>
      </p:sp>
      <p:cxnSp>
        <p:nvCxnSpPr>
          <p:cNvPr id="18" name="Straight Arrow Connector 17"/>
          <p:cNvCxnSpPr>
            <a:stCxn id="7" idx="4"/>
            <a:endCxn id="15" idx="0"/>
          </p:cNvCxnSpPr>
          <p:nvPr/>
        </p:nvCxnSpPr>
        <p:spPr>
          <a:xfrm flipH="1">
            <a:off x="7589158" y="4317314"/>
            <a:ext cx="3350" cy="4878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995911" y="4344997"/>
            <a:ext cx="2207825" cy="369332"/>
          </a:xfrm>
          <a:prstGeom prst="rect">
            <a:avLst/>
          </a:prstGeom>
          <a:noFill/>
        </p:spPr>
        <p:txBody>
          <a:bodyPr wrap="square" rtlCol="0">
            <a:spAutoFit/>
          </a:bodyPr>
          <a:lstStyle/>
          <a:p>
            <a:r>
              <a:rPr lang="en-US" dirty="0"/>
              <a:t>10% Random Sample</a:t>
            </a:r>
          </a:p>
        </p:txBody>
      </p:sp>
      <p:sp>
        <p:nvSpPr>
          <p:cNvPr id="21" name="Oval 20"/>
          <p:cNvSpPr/>
          <p:nvPr/>
        </p:nvSpPr>
        <p:spPr>
          <a:xfrm>
            <a:off x="3202025" y="3010030"/>
            <a:ext cx="2291691" cy="1270056"/>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354 Records</a:t>
            </a:r>
          </a:p>
        </p:txBody>
      </p:sp>
      <p:cxnSp>
        <p:nvCxnSpPr>
          <p:cNvPr id="26" name="Straight Arrow Connector 25"/>
          <p:cNvCxnSpPr>
            <a:stCxn id="6" idx="3"/>
            <a:endCxn id="21" idx="0"/>
          </p:cNvCxnSpPr>
          <p:nvPr/>
        </p:nvCxnSpPr>
        <p:spPr>
          <a:xfrm flipH="1">
            <a:off x="4347871" y="2445135"/>
            <a:ext cx="856517" cy="564895"/>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608468" y="2461747"/>
            <a:ext cx="2183665" cy="369332"/>
          </a:xfrm>
          <a:prstGeom prst="rect">
            <a:avLst/>
          </a:prstGeom>
          <a:noFill/>
        </p:spPr>
        <p:txBody>
          <a:bodyPr wrap="square" rtlCol="0">
            <a:spAutoFit/>
          </a:bodyPr>
          <a:lstStyle/>
          <a:p>
            <a:r>
              <a:rPr lang="en-US" dirty="0"/>
              <a:t>10% Random Sample</a:t>
            </a:r>
          </a:p>
        </p:txBody>
      </p:sp>
      <p:sp>
        <p:nvSpPr>
          <p:cNvPr id="33" name="Title 1">
            <a:extLst>
              <a:ext uri="{FF2B5EF4-FFF2-40B4-BE49-F238E27FC236}">
                <a16:creationId xmlns:a16="http://schemas.microsoft.com/office/drawing/2014/main" id="{00D35484-527F-44A6-8525-9C31CF225FB5}"/>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US" dirty="0"/>
              <a:t>Methods:  Additional Sampling for Analysis</a:t>
            </a:r>
            <a:endParaRPr lang="en-US" dirty="0">
              <a:solidFill>
                <a:srgbClr val="FF0000"/>
              </a:solidFill>
            </a:endParaRPr>
          </a:p>
        </p:txBody>
      </p:sp>
      <p:sp>
        <p:nvSpPr>
          <p:cNvPr id="13" name="Oval 12"/>
          <p:cNvSpPr/>
          <p:nvPr/>
        </p:nvSpPr>
        <p:spPr>
          <a:xfrm>
            <a:off x="3202026" y="4804965"/>
            <a:ext cx="2291691" cy="1270056"/>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“Publication” Sample</a:t>
            </a:r>
          </a:p>
          <a:p>
            <a:pPr algn="ctr"/>
            <a:r>
              <a:rPr lang="en-US" dirty="0"/>
              <a:t> 117 Records</a:t>
            </a:r>
          </a:p>
        </p:txBody>
      </p:sp>
      <p:cxnSp>
        <p:nvCxnSpPr>
          <p:cNvPr id="14" name="Straight Arrow Connector 13"/>
          <p:cNvCxnSpPr>
            <a:stCxn id="21" idx="4"/>
            <a:endCxn id="13" idx="0"/>
          </p:cNvCxnSpPr>
          <p:nvPr/>
        </p:nvCxnSpPr>
        <p:spPr>
          <a:xfrm>
            <a:off x="4347871" y="4280086"/>
            <a:ext cx="1" cy="524879"/>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EBB27B7-FAC1-4687-91A3-1EA5AB1461AA}"/>
              </a:ext>
            </a:extLst>
          </p:cNvPr>
          <p:cNvSpPr txBox="1"/>
          <p:nvPr/>
        </p:nvSpPr>
        <p:spPr>
          <a:xfrm>
            <a:off x="881975" y="4216396"/>
            <a:ext cx="3368291" cy="646331"/>
          </a:xfrm>
          <a:prstGeom prst="rect">
            <a:avLst/>
          </a:prstGeom>
          <a:noFill/>
        </p:spPr>
        <p:txBody>
          <a:bodyPr wrap="square" rtlCol="0">
            <a:spAutoFit/>
          </a:bodyPr>
          <a:lstStyle/>
          <a:p>
            <a:r>
              <a:rPr lang="en-US" dirty="0"/>
              <a:t>Trials with corresponding results publications in PubMed</a:t>
            </a:r>
            <a:r>
              <a:rPr lang="en-US" baseline="30000" dirty="0"/>
              <a:t>6</a:t>
            </a:r>
            <a:endParaRPr lang="en-US" dirty="0"/>
          </a:p>
        </p:txBody>
      </p:sp>
      <p:pic>
        <p:nvPicPr>
          <p:cNvPr id="34" name="Sound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8487257"/>
      </p:ext>
    </p:extLst>
  </p:cSld>
  <p:clrMapOvr>
    <a:masterClrMapping/>
  </p:clrMapOvr>
  <mc:AlternateContent xmlns:mc="http://schemas.openxmlformats.org/markup-compatibility/2006" xmlns:p14="http://schemas.microsoft.com/office/powerpoint/2010/main">
    <mc:Choice Requires="p14">
      <p:transition spd="slow" p14:dur="2000" advTm="53856"/>
    </mc:Choice>
    <mc:Fallback xmlns="">
      <p:transition xmlns:p14="http://schemas.microsoft.com/office/powerpoint/2010/main" spd="slow" advTm="5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5484-527F-44A6-8525-9C31CF225FB5}"/>
              </a:ext>
            </a:extLst>
          </p:cNvPr>
          <p:cNvSpPr>
            <a:spLocks noGrp="1"/>
          </p:cNvSpPr>
          <p:nvPr>
            <p:ph type="title"/>
          </p:nvPr>
        </p:nvSpPr>
        <p:spPr/>
        <p:txBody>
          <a:bodyPr/>
          <a:lstStyle/>
          <a:p>
            <a:r>
              <a:rPr lang="en-US" dirty="0"/>
              <a:t>Findings: Race/Ethnicity Reporting Overall</a:t>
            </a:r>
            <a:endParaRPr lang="en-US" dirty="0">
              <a:solidFill>
                <a:srgbClr val="FF0000"/>
              </a:solidFill>
            </a:endParaRPr>
          </a:p>
        </p:txBody>
      </p:sp>
      <p:sp>
        <p:nvSpPr>
          <p:cNvPr id="7" name="Slide Number Placeholder 2">
            <a:extLst>
              <a:ext uri="{FF2B5EF4-FFF2-40B4-BE49-F238E27FC236}">
                <a16:creationId xmlns:a16="http://schemas.microsoft.com/office/drawing/2014/main" id="{735F35A2-977D-42D8-89FB-53F661AB2200}"/>
              </a:ext>
            </a:extLst>
          </p:cNvPr>
          <p:cNvSpPr txBox="1">
            <a:spLocks/>
          </p:cNvSpPr>
          <p:nvPr/>
        </p:nvSpPr>
        <p:spPr>
          <a:xfrm>
            <a:off x="11459028" y="6527306"/>
            <a:ext cx="569685" cy="217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3D1FD7-1BEA-4E82-9D2D-325F61C6F9A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8">
            <a:extLst>
              <a:ext uri="{FF2B5EF4-FFF2-40B4-BE49-F238E27FC236}">
                <a16:creationId xmlns:a16="http://schemas.microsoft.com/office/drawing/2014/main" id="{C4DF6869-7AEC-4FB6-AFBA-CD855C341CC0}"/>
              </a:ext>
            </a:extLst>
          </p:cNvPr>
          <p:cNvGraphicFramePr>
            <a:graphicFrameLocks noGrp="1"/>
          </p:cNvGraphicFramePr>
          <p:nvPr>
            <p:extLst>
              <p:ext uri="{D42A27DB-BD31-4B8C-83A1-F6EECF244321}">
                <p14:modId xmlns:p14="http://schemas.microsoft.com/office/powerpoint/2010/main" val="2246321795"/>
              </p:ext>
            </p:extLst>
          </p:nvPr>
        </p:nvGraphicFramePr>
        <p:xfrm>
          <a:off x="740569" y="1996440"/>
          <a:ext cx="10710862" cy="3291840"/>
        </p:xfrm>
        <a:graphic>
          <a:graphicData uri="http://schemas.openxmlformats.org/drawingml/2006/table">
            <a:tbl>
              <a:tblPr firstRow="1" bandRow="1">
                <a:tableStyleId>{5C22544A-7EE6-4342-B048-85BDC9FD1C3A}</a:tableStyleId>
              </a:tblPr>
              <a:tblGrid>
                <a:gridCol w="3781806">
                  <a:extLst>
                    <a:ext uri="{9D8B030D-6E8A-4147-A177-3AD203B41FA5}">
                      <a16:colId xmlns:a16="http://schemas.microsoft.com/office/drawing/2014/main" val="328804971"/>
                    </a:ext>
                  </a:extLst>
                </a:gridCol>
                <a:gridCol w="3401885">
                  <a:extLst>
                    <a:ext uri="{9D8B030D-6E8A-4147-A177-3AD203B41FA5}">
                      <a16:colId xmlns:a16="http://schemas.microsoft.com/office/drawing/2014/main" val="2857387960"/>
                    </a:ext>
                  </a:extLst>
                </a:gridCol>
                <a:gridCol w="3527171">
                  <a:extLst>
                    <a:ext uri="{9D8B030D-6E8A-4147-A177-3AD203B41FA5}">
                      <a16:colId xmlns:a16="http://schemas.microsoft.com/office/drawing/2014/main" val="2005047298"/>
                    </a:ext>
                  </a:extLst>
                </a:gridCol>
              </a:tblGrid>
              <a:tr h="0">
                <a:tc>
                  <a:txBody>
                    <a:bodyPr/>
                    <a:lstStyle/>
                    <a:p>
                      <a:r>
                        <a:rPr lang="en-US" sz="2400" dirty="0"/>
                        <a:t>Category of Reporting</a:t>
                      </a:r>
                    </a:p>
                  </a:txBody>
                  <a:tcPr/>
                </a:tc>
                <a:tc>
                  <a:txBody>
                    <a:bodyPr/>
                    <a:lstStyle/>
                    <a:p>
                      <a:pPr algn="ctr"/>
                      <a:r>
                        <a:rPr lang="en-US" sz="2400" dirty="0"/>
                        <a:t>Pre-requirement sample </a:t>
                      </a:r>
                    </a:p>
                    <a:p>
                      <a:pPr algn="ctr"/>
                      <a:r>
                        <a:rPr lang="en-US" sz="2400" dirty="0"/>
                        <a:t>(N=3,540 studies)</a:t>
                      </a:r>
                    </a:p>
                  </a:txBody>
                  <a:tcPr/>
                </a:tc>
                <a:tc>
                  <a:txBody>
                    <a:bodyPr/>
                    <a:lstStyle/>
                    <a:p>
                      <a:pPr algn="ctr"/>
                      <a:r>
                        <a:rPr lang="en-US" sz="2400" dirty="0"/>
                        <a:t>Post-requirement sample </a:t>
                      </a:r>
                    </a:p>
                    <a:p>
                      <a:pPr algn="ctr"/>
                      <a:r>
                        <a:rPr lang="en-US" sz="2400" dirty="0"/>
                        <a:t>(N=3,542 studies)</a:t>
                      </a:r>
                    </a:p>
                  </a:txBody>
                  <a:tcPr/>
                </a:tc>
                <a:extLst>
                  <a:ext uri="{0D108BD9-81ED-4DB2-BD59-A6C34878D82A}">
                    <a16:rowId xmlns:a16="http://schemas.microsoft.com/office/drawing/2014/main" val="2035176999"/>
                  </a:ext>
                </a:extLst>
              </a:tr>
              <a:tr h="370840">
                <a:tc>
                  <a:txBody>
                    <a:bodyPr/>
                    <a:lstStyle/>
                    <a:p>
                      <a:r>
                        <a:rPr lang="en-US" sz="2400" dirty="0"/>
                        <a:t>Race/ethnicity Reported</a:t>
                      </a:r>
                    </a:p>
                  </a:txBody>
                  <a:tcPr/>
                </a:tc>
                <a:tc>
                  <a:txBody>
                    <a:bodyPr/>
                    <a:lstStyle/>
                    <a:p>
                      <a:pPr algn="ctr"/>
                      <a:r>
                        <a:rPr lang="en-US" sz="2400" dirty="0"/>
                        <a:t>42%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(n=1,488)</a:t>
                      </a:r>
                    </a:p>
                  </a:txBody>
                  <a:tcPr/>
                </a:tc>
                <a:tc>
                  <a:txBody>
                    <a:bodyPr/>
                    <a:lstStyle/>
                    <a:p>
                      <a:pPr algn="ctr"/>
                      <a:r>
                        <a:rPr lang="en-US" sz="2400" dirty="0"/>
                        <a:t>91%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(n=3,239)</a:t>
                      </a:r>
                      <a:endParaRPr lang="en-US" sz="2800" dirty="0"/>
                    </a:p>
                  </a:txBody>
                  <a:tcPr/>
                </a:tc>
                <a:extLst>
                  <a:ext uri="{0D108BD9-81ED-4DB2-BD59-A6C34878D82A}">
                    <a16:rowId xmlns:a16="http://schemas.microsoft.com/office/drawing/2014/main" val="1029185257"/>
                  </a:ext>
                </a:extLst>
              </a:tr>
              <a:tr h="370840">
                <a:tc>
                  <a:txBody>
                    <a:bodyPr/>
                    <a:lstStyle/>
                    <a:p>
                      <a:r>
                        <a:rPr lang="en-US" sz="2400" dirty="0"/>
                        <a:t>Race/ethnicity Indicated</a:t>
                      </a:r>
                      <a:br>
                        <a:rPr lang="en-US" sz="2400" dirty="0"/>
                      </a:br>
                      <a:r>
                        <a:rPr lang="en-US" sz="2400" dirty="0"/>
                        <a:t> Not Collected</a:t>
                      </a:r>
                    </a:p>
                  </a:txBody>
                  <a:tcPr/>
                </a:tc>
                <a:tc>
                  <a:txBody>
                    <a:bodyPr/>
                    <a:lstStyle/>
                    <a:p>
                      <a:pPr algn="ctr"/>
                      <a:r>
                        <a:rPr lang="en-US" sz="2400" dirty="0"/>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(n=46)</a:t>
                      </a:r>
                    </a:p>
                  </a:txBody>
                  <a:tcPr/>
                </a:tc>
                <a:tc>
                  <a:txBody>
                    <a:bodyPr/>
                    <a:lstStyle/>
                    <a:p>
                      <a:pPr algn="ctr"/>
                      <a:r>
                        <a:rPr lang="en-US" sz="2400" dirty="0"/>
                        <a:t>9%</a:t>
                      </a:r>
                    </a:p>
                    <a:p>
                      <a:pPr algn="ctr"/>
                      <a:r>
                        <a:rPr lang="en-US" sz="2400" dirty="0"/>
                        <a:t>(n=303)</a:t>
                      </a:r>
                    </a:p>
                  </a:txBody>
                  <a:tcPr/>
                </a:tc>
                <a:extLst>
                  <a:ext uri="{0D108BD9-81ED-4DB2-BD59-A6C34878D82A}">
                    <a16:rowId xmlns:a16="http://schemas.microsoft.com/office/drawing/2014/main" val="3561882016"/>
                  </a:ext>
                </a:extLst>
              </a:tr>
              <a:tr h="370840">
                <a:tc>
                  <a:txBody>
                    <a:bodyPr/>
                    <a:lstStyle/>
                    <a:p>
                      <a:r>
                        <a:rPr lang="en-US" sz="2400" dirty="0"/>
                        <a:t>Race/ethnicity Not Reported</a:t>
                      </a:r>
                    </a:p>
                  </a:txBody>
                  <a:tcPr/>
                </a:tc>
                <a:tc>
                  <a:txBody>
                    <a:bodyPr/>
                    <a:lstStyle/>
                    <a:p>
                      <a:pPr algn="ctr"/>
                      <a:r>
                        <a:rPr lang="en-US" sz="2400" dirty="0"/>
                        <a:t>57%</a:t>
                      </a:r>
                    </a:p>
                    <a:p>
                      <a:pPr algn="ctr"/>
                      <a:r>
                        <a:rPr lang="en-US" sz="2400" dirty="0"/>
                        <a:t>(n=2,006)</a:t>
                      </a:r>
                    </a:p>
                  </a:txBody>
                  <a:tcPr/>
                </a:tc>
                <a:tc>
                  <a:txBody>
                    <a:bodyPr/>
                    <a:lstStyle/>
                    <a:p>
                      <a:pPr algn="ctr"/>
                      <a:r>
                        <a:rPr lang="en-US" sz="2400" dirty="0"/>
                        <a:t>0%</a:t>
                      </a:r>
                    </a:p>
                  </a:txBody>
                  <a:tcPr/>
                </a:tc>
                <a:extLst>
                  <a:ext uri="{0D108BD9-81ED-4DB2-BD59-A6C34878D82A}">
                    <a16:rowId xmlns:a16="http://schemas.microsoft.com/office/drawing/2014/main" val="408487068"/>
                  </a:ext>
                </a:extLst>
              </a:tr>
            </a:tbl>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82656209"/>
      </p:ext>
    </p:extLst>
  </p:cSld>
  <p:clrMapOvr>
    <a:masterClrMapping/>
  </p:clrMapOvr>
  <mc:AlternateContent xmlns:mc="http://schemas.openxmlformats.org/markup-compatibility/2006" xmlns:p14="http://schemas.microsoft.com/office/powerpoint/2010/main">
    <mc:Choice Requires="p14">
      <p:transition spd="slow" p14:dur="2000" advTm="41292"/>
    </mc:Choice>
    <mc:Fallback xmlns="">
      <p:transition xmlns:p14="http://schemas.microsoft.com/office/powerpoint/2010/main" spd="slow" advTm="4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17868</TotalTime>
  <Words>1146</Words>
  <Application>Microsoft Office PowerPoint</Application>
  <PresentationFormat>Widescreen</PresentationFormat>
  <Paragraphs>142</Paragraphs>
  <Slides>17</Slides>
  <Notes>2</Notes>
  <HiddenSlides>0</HiddenSlides>
  <MMClips>12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2" baseType="lpstr">
      <vt:lpstr>Arial</vt:lpstr>
      <vt:lpstr>Calibri</vt:lpstr>
      <vt:lpstr>Calibri Light</vt:lpstr>
      <vt:lpstr>2_Office Theme</vt:lpstr>
      <vt:lpstr>Document</vt:lpstr>
      <vt:lpstr>PowerPoint Presentation</vt:lpstr>
      <vt:lpstr>Disclaimer</vt:lpstr>
      <vt:lpstr>Background</vt:lpstr>
      <vt:lpstr>Background (continued)</vt:lpstr>
      <vt:lpstr>PowerPoint Presentation</vt:lpstr>
      <vt:lpstr>Example: Race/Ethnicity Customized </vt:lpstr>
      <vt:lpstr>PowerPoint Presentation</vt:lpstr>
      <vt:lpstr>PowerPoint Presentation</vt:lpstr>
      <vt:lpstr>Findings: Race/Ethnicity Reporting Overall</vt:lpstr>
      <vt:lpstr>Findings: Availability of Race/Ethnicity Information in Publications</vt:lpstr>
      <vt:lpstr>Findings: Race/Ethnicity Reporting Standards</vt:lpstr>
      <vt:lpstr>Conclusion</vt:lpstr>
      <vt:lpstr>References</vt:lpstr>
      <vt:lpstr>Appendix</vt:lpstr>
      <vt:lpstr>Sampling: “Post-Requirement” Sample</vt:lpstr>
      <vt:lpstr>Sampling: “Pre-Requirement” Sample</vt:lpstr>
      <vt:lpstr>Findings: Race/Ethnicity Reporting Overall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Race/Ethnicity Analysis</dc:title>
  <dc:creator>RJW</dc:creator>
  <cp:lastModifiedBy>Angie Stark</cp:lastModifiedBy>
  <cp:revision>143</cp:revision>
  <dcterms:created xsi:type="dcterms:W3CDTF">2020-06-30T21:59:51Z</dcterms:created>
  <dcterms:modified xsi:type="dcterms:W3CDTF">2020-07-30T18:01:00Z</dcterms:modified>
</cp:coreProperties>
</file>